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3" r:id="rId3"/>
    <p:sldId id="257" r:id="rId4"/>
    <p:sldId id="258" r:id="rId5"/>
    <p:sldId id="259" r:id="rId6"/>
    <p:sldId id="276" r:id="rId7"/>
    <p:sldId id="260" r:id="rId8"/>
    <p:sldId id="272"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a:srgbClr val="EBEBEB"/>
    <a:srgbClr val="3A649B"/>
    <a:srgbClr val="3B64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5846"/>
  </p:normalViewPr>
  <p:slideViewPr>
    <p:cSldViewPr snapToGrid="0" showGuides="1">
      <p:cViewPr varScale="1">
        <p:scale>
          <a:sx n="73" d="100"/>
          <a:sy n="73" d="100"/>
        </p:scale>
        <p:origin x="192" y="9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56A34-0743-6B4A-B335-3A466988C091}"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9BCB209F-1F91-8B4E-9D2D-25AC1C275F8F}">
      <dgm:prSet phldrT="[Text]"/>
      <dgm:spPr/>
      <dgm:t>
        <a:bodyPr/>
        <a:lstStyle/>
        <a:p>
          <a:r>
            <a:rPr lang="en-US" dirty="0"/>
            <a:t>What is a PC?</a:t>
          </a:r>
        </a:p>
      </dgm:t>
    </dgm:pt>
    <dgm:pt modelId="{BBB0D687-2076-0943-B515-8B3BEB7AEEF4}" type="parTrans" cxnId="{0C69D2A5-A84C-844D-A07B-022A0D0D6DB9}">
      <dgm:prSet/>
      <dgm:spPr/>
      <dgm:t>
        <a:bodyPr/>
        <a:lstStyle/>
        <a:p>
          <a:endParaRPr lang="en-US"/>
        </a:p>
      </dgm:t>
    </dgm:pt>
    <dgm:pt modelId="{D3813550-D61B-0943-AE36-279252170EFB}" type="sibTrans" cxnId="{0C69D2A5-A84C-844D-A07B-022A0D0D6DB9}">
      <dgm:prSet/>
      <dgm:spPr/>
      <dgm:t>
        <a:bodyPr/>
        <a:lstStyle/>
        <a:p>
          <a:endParaRPr lang="en-US"/>
        </a:p>
      </dgm:t>
    </dgm:pt>
    <dgm:pt modelId="{5F88D67D-3DDD-ED4C-BED8-DDE8C9F784B5}">
      <dgm:prSet phldrT="[Text]"/>
      <dgm:spPr/>
      <dgm:t>
        <a:bodyPr/>
        <a:lstStyle/>
        <a:p>
          <a:r>
            <a:rPr lang="en-US" dirty="0"/>
            <a:t>The office of Precinct Committee Person (PC) is an elected (or appointed) official with responsibilities prescribed by the state of Arizona and the Arizona Democratic Party.</a:t>
          </a:r>
        </a:p>
      </dgm:t>
    </dgm:pt>
    <dgm:pt modelId="{12FD0765-9C2B-4D49-98CE-66454A9DBA86}" type="parTrans" cxnId="{88A815C8-0216-B848-9F1C-D4A4EC15EB1C}">
      <dgm:prSet/>
      <dgm:spPr/>
      <dgm:t>
        <a:bodyPr/>
        <a:lstStyle/>
        <a:p>
          <a:endParaRPr lang="en-US"/>
        </a:p>
      </dgm:t>
    </dgm:pt>
    <dgm:pt modelId="{83E6B4BF-AE6E-FE4D-8AC6-EA18A6F1EC5F}" type="sibTrans" cxnId="{88A815C8-0216-B848-9F1C-D4A4EC15EB1C}">
      <dgm:prSet/>
      <dgm:spPr/>
      <dgm:t>
        <a:bodyPr/>
        <a:lstStyle/>
        <a:p>
          <a:endParaRPr lang="en-US"/>
        </a:p>
      </dgm:t>
    </dgm:pt>
    <dgm:pt modelId="{8114CE15-9FCC-9840-A185-BB3F8E94D06B}">
      <dgm:prSet phldrT="[Text]"/>
      <dgm:spPr/>
      <dgm:t>
        <a:bodyPr/>
        <a:lstStyle/>
        <a:p>
          <a:pPr>
            <a:buNone/>
          </a:pPr>
          <a:r>
            <a:rPr lang="en" dirty="0"/>
            <a:t>Why are PCs Important?</a:t>
          </a:r>
          <a:endParaRPr lang="en-US" dirty="0"/>
        </a:p>
      </dgm:t>
    </dgm:pt>
    <dgm:pt modelId="{B5CCC6A2-10A5-484F-AE9E-1CE075654F93}" type="parTrans" cxnId="{5245B858-9007-CC46-A31A-3D9E21A94EEF}">
      <dgm:prSet/>
      <dgm:spPr/>
      <dgm:t>
        <a:bodyPr/>
        <a:lstStyle/>
        <a:p>
          <a:endParaRPr lang="en-US"/>
        </a:p>
      </dgm:t>
    </dgm:pt>
    <dgm:pt modelId="{481F9CAE-120F-904C-98C4-37AF4EBEFA80}" type="sibTrans" cxnId="{5245B858-9007-CC46-A31A-3D9E21A94EEF}">
      <dgm:prSet/>
      <dgm:spPr/>
      <dgm:t>
        <a:bodyPr/>
        <a:lstStyle/>
        <a:p>
          <a:endParaRPr lang="en-US"/>
        </a:p>
      </dgm:t>
    </dgm:pt>
    <dgm:pt modelId="{3A8253C0-AF97-5742-98DF-7F489BBBE449}">
      <dgm:prSet phldrT="[Text]"/>
      <dgm:spPr/>
      <dgm:t>
        <a:bodyPr/>
        <a:lstStyle/>
        <a:p>
          <a:r>
            <a:rPr lang="en-US" dirty="0"/>
            <a:t>PCs represent the Arizona Democratic Party at the precinct level.</a:t>
          </a:r>
        </a:p>
      </dgm:t>
    </dgm:pt>
    <dgm:pt modelId="{B2302F0C-2F98-9247-A952-A5E4A411CB5F}" type="parTrans" cxnId="{82330B28-BD64-DF4B-B30A-23610AFAD212}">
      <dgm:prSet/>
      <dgm:spPr/>
      <dgm:t>
        <a:bodyPr/>
        <a:lstStyle/>
        <a:p>
          <a:endParaRPr lang="en-US"/>
        </a:p>
      </dgm:t>
    </dgm:pt>
    <dgm:pt modelId="{C4496445-6175-3D45-9385-6D2B119F37B3}" type="sibTrans" cxnId="{82330B28-BD64-DF4B-B30A-23610AFAD212}">
      <dgm:prSet/>
      <dgm:spPr/>
      <dgm:t>
        <a:bodyPr/>
        <a:lstStyle/>
        <a:p>
          <a:endParaRPr lang="en-US"/>
        </a:p>
      </dgm:t>
    </dgm:pt>
    <dgm:pt modelId="{B1DA5B74-B017-DB48-93BA-671574C7EBA5}">
      <dgm:prSet phldrT="[Text]"/>
      <dgm:spPr/>
      <dgm:t>
        <a:bodyPr/>
        <a:lstStyle/>
        <a:p>
          <a:pPr>
            <a:buNone/>
          </a:pPr>
          <a:r>
            <a:rPr lang="en" dirty="0"/>
            <a:t>What are PCs expected to do?</a:t>
          </a:r>
          <a:endParaRPr lang="en-US" dirty="0"/>
        </a:p>
      </dgm:t>
    </dgm:pt>
    <dgm:pt modelId="{175CFB18-2928-7F49-8A08-916747D0331B}" type="parTrans" cxnId="{EFC28378-D163-6047-8D8D-B6085776796D}">
      <dgm:prSet/>
      <dgm:spPr/>
      <dgm:t>
        <a:bodyPr/>
        <a:lstStyle/>
        <a:p>
          <a:endParaRPr lang="en-US"/>
        </a:p>
      </dgm:t>
    </dgm:pt>
    <dgm:pt modelId="{8FC8E181-0050-9A44-8C79-34C7AA67272C}" type="sibTrans" cxnId="{EFC28378-D163-6047-8D8D-B6085776796D}">
      <dgm:prSet/>
      <dgm:spPr/>
      <dgm:t>
        <a:bodyPr/>
        <a:lstStyle/>
        <a:p>
          <a:endParaRPr lang="en-US"/>
        </a:p>
      </dgm:t>
    </dgm:pt>
    <dgm:pt modelId="{3664CC0B-202A-2349-BAD5-804E38DD09FD}">
      <dgm:prSet phldrT="[Text]"/>
      <dgm:spPr/>
      <dgm:t>
        <a:bodyPr/>
        <a:lstStyle/>
        <a:p>
          <a:r>
            <a:rPr lang="en-US" dirty="0"/>
            <a:t>CANVASS</a:t>
          </a:r>
        </a:p>
      </dgm:t>
    </dgm:pt>
    <dgm:pt modelId="{A69F4536-D8A7-3D4B-A661-19A595887B7F}" type="parTrans" cxnId="{CEE24F1B-9AC7-F840-B861-3605549A0D91}">
      <dgm:prSet/>
      <dgm:spPr/>
      <dgm:t>
        <a:bodyPr/>
        <a:lstStyle/>
        <a:p>
          <a:endParaRPr lang="en-US"/>
        </a:p>
      </dgm:t>
    </dgm:pt>
    <dgm:pt modelId="{811BDB02-B295-8C49-8A00-9F337CB5BD36}" type="sibTrans" cxnId="{CEE24F1B-9AC7-F840-B861-3605549A0D91}">
      <dgm:prSet/>
      <dgm:spPr/>
      <dgm:t>
        <a:bodyPr/>
        <a:lstStyle/>
        <a:p>
          <a:endParaRPr lang="en-US"/>
        </a:p>
      </dgm:t>
    </dgm:pt>
    <dgm:pt modelId="{25EDC504-31D8-AA41-AEE7-1A9EC983EA7B}">
      <dgm:prSet phldrT="[Text]"/>
      <dgm:spPr/>
      <dgm:t>
        <a:bodyPr/>
        <a:lstStyle/>
        <a:p>
          <a:r>
            <a:rPr lang="en-US" dirty="0"/>
            <a:t>REGISTER VOTERS</a:t>
          </a:r>
        </a:p>
      </dgm:t>
    </dgm:pt>
    <dgm:pt modelId="{F62F222A-5568-8049-B62A-A1E943011502}" type="parTrans" cxnId="{8C069410-E9F0-1C4A-8470-1D2A4EC1D7B9}">
      <dgm:prSet/>
      <dgm:spPr/>
      <dgm:t>
        <a:bodyPr/>
        <a:lstStyle/>
        <a:p>
          <a:endParaRPr lang="en-US"/>
        </a:p>
      </dgm:t>
    </dgm:pt>
    <dgm:pt modelId="{66EE6DE2-919A-8A49-B3DA-6041B09C022D}" type="sibTrans" cxnId="{8C069410-E9F0-1C4A-8470-1D2A4EC1D7B9}">
      <dgm:prSet/>
      <dgm:spPr/>
      <dgm:t>
        <a:bodyPr/>
        <a:lstStyle/>
        <a:p>
          <a:endParaRPr lang="en-US"/>
        </a:p>
      </dgm:t>
    </dgm:pt>
    <dgm:pt modelId="{6A6B4D49-47FA-6044-B985-EE5FB636FBE8}">
      <dgm:prSet phldrT="[Text]"/>
      <dgm:spPr/>
      <dgm:t>
        <a:bodyPr/>
        <a:lstStyle/>
        <a:p>
          <a:r>
            <a:rPr lang="en-US" dirty="0"/>
            <a:t>ADD VOTERS TO THE ACTIVE EARLY VOTING LIST (AEVL)</a:t>
          </a:r>
        </a:p>
      </dgm:t>
    </dgm:pt>
    <dgm:pt modelId="{A8DA5006-B6C5-F64F-A325-50D1ED93BE2D}" type="parTrans" cxnId="{7774CE2E-4EB2-2C45-ABC6-D177F81B6B28}">
      <dgm:prSet/>
      <dgm:spPr/>
      <dgm:t>
        <a:bodyPr/>
        <a:lstStyle/>
        <a:p>
          <a:endParaRPr lang="en-US"/>
        </a:p>
      </dgm:t>
    </dgm:pt>
    <dgm:pt modelId="{87FF21FD-9A0C-6B4A-9C80-B662F40A2665}" type="sibTrans" cxnId="{7774CE2E-4EB2-2C45-ABC6-D177F81B6B28}">
      <dgm:prSet/>
      <dgm:spPr/>
      <dgm:t>
        <a:bodyPr/>
        <a:lstStyle/>
        <a:p>
          <a:endParaRPr lang="en-US"/>
        </a:p>
      </dgm:t>
    </dgm:pt>
    <dgm:pt modelId="{C0974627-514B-1440-8A97-088E1C290096}">
      <dgm:prSet phldrT="[Text]"/>
      <dgm:spPr/>
      <dgm:t>
        <a:bodyPr/>
        <a:lstStyle/>
        <a:p>
          <a:r>
            <a:rPr lang="en-US" dirty="0"/>
            <a:t>GET OUT THE VOTE</a:t>
          </a:r>
        </a:p>
      </dgm:t>
    </dgm:pt>
    <dgm:pt modelId="{BB3D9A16-FCAF-ED4A-B5BD-EFA71FC9284C}" type="parTrans" cxnId="{A3181BBA-C8CE-8D43-BA97-A12090EA4788}">
      <dgm:prSet/>
      <dgm:spPr/>
      <dgm:t>
        <a:bodyPr/>
        <a:lstStyle/>
        <a:p>
          <a:endParaRPr lang="en-US"/>
        </a:p>
      </dgm:t>
    </dgm:pt>
    <dgm:pt modelId="{4C8C01A7-9223-F041-B849-577EB971BC1B}" type="sibTrans" cxnId="{A3181BBA-C8CE-8D43-BA97-A12090EA4788}">
      <dgm:prSet/>
      <dgm:spPr/>
      <dgm:t>
        <a:bodyPr/>
        <a:lstStyle/>
        <a:p>
          <a:endParaRPr lang="en-US"/>
        </a:p>
      </dgm:t>
    </dgm:pt>
    <dgm:pt modelId="{CB809DEF-938C-C445-94ED-7D038B81E0A7}">
      <dgm:prSet phldrT="[Text]"/>
      <dgm:spPr/>
      <dgm:t>
        <a:bodyPr/>
        <a:lstStyle/>
        <a:p>
          <a:r>
            <a:rPr lang="en-US" dirty="0"/>
            <a:t>ENGAGE NEIGHBORHOOD DEMOCRATS</a:t>
          </a:r>
        </a:p>
      </dgm:t>
    </dgm:pt>
    <dgm:pt modelId="{AECCD6A6-0FD0-6B40-A277-C47B2C3FC6C0}" type="parTrans" cxnId="{1E3B9F1C-38BB-C54B-9970-CE7A2EBBB13C}">
      <dgm:prSet/>
      <dgm:spPr/>
      <dgm:t>
        <a:bodyPr/>
        <a:lstStyle/>
        <a:p>
          <a:endParaRPr lang="en-US"/>
        </a:p>
      </dgm:t>
    </dgm:pt>
    <dgm:pt modelId="{10572BA2-C206-7D44-A3F6-E4BCD40EA36A}" type="sibTrans" cxnId="{1E3B9F1C-38BB-C54B-9970-CE7A2EBBB13C}">
      <dgm:prSet/>
      <dgm:spPr/>
      <dgm:t>
        <a:bodyPr/>
        <a:lstStyle/>
        <a:p>
          <a:endParaRPr lang="en-US"/>
        </a:p>
      </dgm:t>
    </dgm:pt>
    <dgm:pt modelId="{48EDE1F7-7E76-5143-A6C3-A759906B6DD0}">
      <dgm:prSet/>
      <dgm:spPr/>
      <dgm:t>
        <a:bodyPr/>
        <a:lstStyle/>
        <a:p>
          <a:r>
            <a:rPr lang="en-US" dirty="0"/>
            <a:t>PCs are the link between the Arizona Democratic Party and the voters in their precinct.</a:t>
          </a:r>
        </a:p>
      </dgm:t>
    </dgm:pt>
    <dgm:pt modelId="{37C35488-06FF-6343-BA01-7EDE86D55D12}" type="parTrans" cxnId="{576DD79F-6FD6-7A49-A6F1-CC4BD84B2CC2}">
      <dgm:prSet/>
      <dgm:spPr/>
      <dgm:t>
        <a:bodyPr/>
        <a:lstStyle/>
        <a:p>
          <a:endParaRPr lang="en-US"/>
        </a:p>
      </dgm:t>
    </dgm:pt>
    <dgm:pt modelId="{A2B9D5FA-51FA-5D46-963B-FCCF1396BFCD}" type="sibTrans" cxnId="{576DD79F-6FD6-7A49-A6F1-CC4BD84B2CC2}">
      <dgm:prSet/>
      <dgm:spPr/>
      <dgm:t>
        <a:bodyPr/>
        <a:lstStyle/>
        <a:p>
          <a:endParaRPr lang="en-US"/>
        </a:p>
      </dgm:t>
    </dgm:pt>
    <dgm:pt modelId="{274777BE-9477-E844-A842-22099BBACF2A}">
      <dgm:prSet/>
      <dgm:spPr/>
      <dgm:t>
        <a:bodyPr/>
        <a:lstStyle/>
        <a:p>
          <a:r>
            <a:rPr lang="en-US"/>
            <a:t>PCs are the ground game of the Arizona Democratic Party. </a:t>
          </a:r>
        </a:p>
      </dgm:t>
    </dgm:pt>
    <dgm:pt modelId="{6EA36D94-9243-614C-AFD0-0BB12A84091A}" type="parTrans" cxnId="{C185CB4A-B4CF-D645-A194-92B1EC7F7C4D}">
      <dgm:prSet/>
      <dgm:spPr/>
      <dgm:t>
        <a:bodyPr/>
        <a:lstStyle/>
        <a:p>
          <a:endParaRPr lang="en-US"/>
        </a:p>
      </dgm:t>
    </dgm:pt>
    <dgm:pt modelId="{2DB73FA6-132D-3949-AED2-97A1B48C3100}" type="sibTrans" cxnId="{C185CB4A-B4CF-D645-A194-92B1EC7F7C4D}">
      <dgm:prSet/>
      <dgm:spPr/>
      <dgm:t>
        <a:bodyPr/>
        <a:lstStyle/>
        <a:p>
          <a:endParaRPr lang="en-US"/>
        </a:p>
      </dgm:t>
    </dgm:pt>
    <dgm:pt modelId="{97A8703E-38BE-C14A-9FFC-FC1728C0CF87}">
      <dgm:prSet/>
      <dgm:spPr/>
      <dgm:t>
        <a:bodyPr/>
        <a:lstStyle/>
        <a:p>
          <a:r>
            <a:rPr lang="en-US" dirty="0"/>
            <a:t>PCs play an important role in building the long-term infrastructure of the party from the grassroots up.</a:t>
          </a:r>
        </a:p>
      </dgm:t>
    </dgm:pt>
    <dgm:pt modelId="{2E0CD924-51FD-414C-8D46-09B355B1CEFC}" type="parTrans" cxnId="{C42A808E-AB38-A84E-8537-E48DF980F199}">
      <dgm:prSet/>
      <dgm:spPr/>
      <dgm:t>
        <a:bodyPr/>
        <a:lstStyle/>
        <a:p>
          <a:endParaRPr lang="en-US"/>
        </a:p>
      </dgm:t>
    </dgm:pt>
    <dgm:pt modelId="{FFB0EEEC-4A5A-6D49-B8A1-8E4E1A5F8994}" type="sibTrans" cxnId="{C42A808E-AB38-A84E-8537-E48DF980F199}">
      <dgm:prSet/>
      <dgm:spPr/>
      <dgm:t>
        <a:bodyPr/>
        <a:lstStyle/>
        <a:p>
          <a:endParaRPr lang="en-US"/>
        </a:p>
      </dgm:t>
    </dgm:pt>
    <dgm:pt modelId="{0D2D0023-D8C2-7B40-ADEF-BEE2FA582E5C}" type="pres">
      <dgm:prSet presAssocID="{30556A34-0743-6B4A-B335-3A466988C091}" presName="Name0" presStyleCnt="0">
        <dgm:presLayoutVars>
          <dgm:dir/>
          <dgm:animLvl val="lvl"/>
          <dgm:resizeHandles val="exact"/>
        </dgm:presLayoutVars>
      </dgm:prSet>
      <dgm:spPr/>
    </dgm:pt>
    <dgm:pt modelId="{97E4ED27-A03F-3D4A-8876-17554A5E0E0A}" type="pres">
      <dgm:prSet presAssocID="{9BCB209F-1F91-8B4E-9D2D-25AC1C275F8F}" presName="composite" presStyleCnt="0"/>
      <dgm:spPr/>
    </dgm:pt>
    <dgm:pt modelId="{A921BFDC-05B6-5749-A07B-32DD5175EED4}" type="pres">
      <dgm:prSet presAssocID="{9BCB209F-1F91-8B4E-9D2D-25AC1C275F8F}" presName="parTx" presStyleLbl="alignNode1" presStyleIdx="0" presStyleCnt="3">
        <dgm:presLayoutVars>
          <dgm:chMax val="0"/>
          <dgm:chPref val="0"/>
          <dgm:bulletEnabled val="1"/>
        </dgm:presLayoutVars>
      </dgm:prSet>
      <dgm:spPr/>
    </dgm:pt>
    <dgm:pt modelId="{2E5EB810-92E2-8B47-BBCB-0D039FC5C676}" type="pres">
      <dgm:prSet presAssocID="{9BCB209F-1F91-8B4E-9D2D-25AC1C275F8F}" presName="desTx" presStyleLbl="alignAccFollowNode1" presStyleIdx="0" presStyleCnt="3">
        <dgm:presLayoutVars>
          <dgm:bulletEnabled val="1"/>
        </dgm:presLayoutVars>
      </dgm:prSet>
      <dgm:spPr/>
    </dgm:pt>
    <dgm:pt modelId="{6A53E05F-30EA-7D40-A673-7ECC7EFE6D29}" type="pres">
      <dgm:prSet presAssocID="{D3813550-D61B-0943-AE36-279252170EFB}" presName="space" presStyleCnt="0"/>
      <dgm:spPr/>
    </dgm:pt>
    <dgm:pt modelId="{65761CE7-8E1F-5049-A677-9B0D493F752F}" type="pres">
      <dgm:prSet presAssocID="{8114CE15-9FCC-9840-A185-BB3F8E94D06B}" presName="composite" presStyleCnt="0"/>
      <dgm:spPr/>
    </dgm:pt>
    <dgm:pt modelId="{D56B9B9F-5DD4-7343-9C15-5DB4AD036FD2}" type="pres">
      <dgm:prSet presAssocID="{8114CE15-9FCC-9840-A185-BB3F8E94D06B}" presName="parTx" presStyleLbl="alignNode1" presStyleIdx="1" presStyleCnt="3">
        <dgm:presLayoutVars>
          <dgm:chMax val="0"/>
          <dgm:chPref val="0"/>
          <dgm:bulletEnabled val="1"/>
        </dgm:presLayoutVars>
      </dgm:prSet>
      <dgm:spPr/>
    </dgm:pt>
    <dgm:pt modelId="{AF13C7D9-6E3E-C343-97F1-4160598382CD}" type="pres">
      <dgm:prSet presAssocID="{8114CE15-9FCC-9840-A185-BB3F8E94D06B}" presName="desTx" presStyleLbl="alignAccFollowNode1" presStyleIdx="1" presStyleCnt="3">
        <dgm:presLayoutVars>
          <dgm:bulletEnabled val="1"/>
        </dgm:presLayoutVars>
      </dgm:prSet>
      <dgm:spPr/>
    </dgm:pt>
    <dgm:pt modelId="{1748A748-E1AB-DF4A-8A3B-A18EC0CB8FCE}" type="pres">
      <dgm:prSet presAssocID="{481F9CAE-120F-904C-98C4-37AF4EBEFA80}" presName="space" presStyleCnt="0"/>
      <dgm:spPr/>
    </dgm:pt>
    <dgm:pt modelId="{6ADAF89F-6312-794D-B2AD-53C22A319F6D}" type="pres">
      <dgm:prSet presAssocID="{B1DA5B74-B017-DB48-93BA-671574C7EBA5}" presName="composite" presStyleCnt="0"/>
      <dgm:spPr/>
    </dgm:pt>
    <dgm:pt modelId="{F86577AF-3345-CD42-86FC-E810EC520914}" type="pres">
      <dgm:prSet presAssocID="{B1DA5B74-B017-DB48-93BA-671574C7EBA5}" presName="parTx" presStyleLbl="alignNode1" presStyleIdx="2" presStyleCnt="3">
        <dgm:presLayoutVars>
          <dgm:chMax val="0"/>
          <dgm:chPref val="0"/>
          <dgm:bulletEnabled val="1"/>
        </dgm:presLayoutVars>
      </dgm:prSet>
      <dgm:spPr/>
    </dgm:pt>
    <dgm:pt modelId="{50DF1EBA-E733-E241-A718-453380780586}" type="pres">
      <dgm:prSet presAssocID="{B1DA5B74-B017-DB48-93BA-671574C7EBA5}" presName="desTx" presStyleLbl="alignAccFollowNode1" presStyleIdx="2" presStyleCnt="3">
        <dgm:presLayoutVars>
          <dgm:bulletEnabled val="1"/>
        </dgm:presLayoutVars>
      </dgm:prSet>
      <dgm:spPr/>
    </dgm:pt>
  </dgm:ptLst>
  <dgm:cxnLst>
    <dgm:cxn modelId="{14800005-64A8-9441-B096-B0E76B231BE3}" type="presOf" srcId="{B1DA5B74-B017-DB48-93BA-671574C7EBA5}" destId="{F86577AF-3345-CD42-86FC-E810EC520914}" srcOrd="0" destOrd="0" presId="urn:microsoft.com/office/officeart/2005/8/layout/hList1"/>
    <dgm:cxn modelId="{8C069410-E9F0-1C4A-8470-1D2A4EC1D7B9}" srcId="{B1DA5B74-B017-DB48-93BA-671574C7EBA5}" destId="{25EDC504-31D8-AA41-AEE7-1A9EC983EA7B}" srcOrd="1" destOrd="0" parTransId="{F62F222A-5568-8049-B62A-A1E943011502}" sibTransId="{66EE6DE2-919A-8A49-B3DA-6041B09C022D}"/>
    <dgm:cxn modelId="{CEE24F1B-9AC7-F840-B861-3605549A0D91}" srcId="{B1DA5B74-B017-DB48-93BA-671574C7EBA5}" destId="{3664CC0B-202A-2349-BAD5-804E38DD09FD}" srcOrd="0" destOrd="0" parTransId="{A69F4536-D8A7-3D4B-A661-19A595887B7F}" sibTransId="{811BDB02-B295-8C49-8A00-9F337CB5BD36}"/>
    <dgm:cxn modelId="{1E3B9F1C-38BB-C54B-9970-CE7A2EBBB13C}" srcId="{B1DA5B74-B017-DB48-93BA-671574C7EBA5}" destId="{CB809DEF-938C-C445-94ED-7D038B81E0A7}" srcOrd="4" destOrd="0" parTransId="{AECCD6A6-0FD0-6B40-A277-C47B2C3FC6C0}" sibTransId="{10572BA2-C206-7D44-A3F6-E4BCD40EA36A}"/>
    <dgm:cxn modelId="{00F0011E-0182-6646-96D6-D5B61D2012A5}" type="presOf" srcId="{30556A34-0743-6B4A-B335-3A466988C091}" destId="{0D2D0023-D8C2-7B40-ADEF-BEE2FA582E5C}" srcOrd="0" destOrd="0" presId="urn:microsoft.com/office/officeart/2005/8/layout/hList1"/>
    <dgm:cxn modelId="{54808C1E-A629-AB4A-B4DF-822331578B90}" type="presOf" srcId="{9BCB209F-1F91-8B4E-9D2D-25AC1C275F8F}" destId="{A921BFDC-05B6-5749-A07B-32DD5175EED4}" srcOrd="0" destOrd="0" presId="urn:microsoft.com/office/officeart/2005/8/layout/hList1"/>
    <dgm:cxn modelId="{0DBFC824-00C6-E640-ADA5-913C96451E66}" type="presOf" srcId="{274777BE-9477-E844-A842-22099BBACF2A}" destId="{AF13C7D9-6E3E-C343-97F1-4160598382CD}" srcOrd="0" destOrd="1" presId="urn:microsoft.com/office/officeart/2005/8/layout/hList1"/>
    <dgm:cxn modelId="{82330B28-BD64-DF4B-B30A-23610AFAD212}" srcId="{8114CE15-9FCC-9840-A185-BB3F8E94D06B}" destId="{3A8253C0-AF97-5742-98DF-7F489BBBE449}" srcOrd="0" destOrd="0" parTransId="{B2302F0C-2F98-9247-A952-A5E4A411CB5F}" sibTransId="{C4496445-6175-3D45-9385-6D2B119F37B3}"/>
    <dgm:cxn modelId="{7774CE2E-4EB2-2C45-ABC6-D177F81B6B28}" srcId="{B1DA5B74-B017-DB48-93BA-671574C7EBA5}" destId="{6A6B4D49-47FA-6044-B985-EE5FB636FBE8}" srcOrd="2" destOrd="0" parTransId="{A8DA5006-B6C5-F64F-A325-50D1ED93BE2D}" sibTransId="{87FF21FD-9A0C-6B4A-9C80-B662F40A2665}"/>
    <dgm:cxn modelId="{7F2B5533-1AC1-A14E-BED7-39FA3B0B5988}" type="presOf" srcId="{8114CE15-9FCC-9840-A185-BB3F8E94D06B}" destId="{D56B9B9F-5DD4-7343-9C15-5DB4AD036FD2}" srcOrd="0" destOrd="0" presId="urn:microsoft.com/office/officeart/2005/8/layout/hList1"/>
    <dgm:cxn modelId="{43633544-2ACC-9E43-9DB9-04F73A7C5C11}" type="presOf" srcId="{48EDE1F7-7E76-5143-A6C3-A759906B6DD0}" destId="{2E5EB810-92E2-8B47-BBCB-0D039FC5C676}" srcOrd="0" destOrd="1" presId="urn:microsoft.com/office/officeart/2005/8/layout/hList1"/>
    <dgm:cxn modelId="{C185CB4A-B4CF-D645-A194-92B1EC7F7C4D}" srcId="{8114CE15-9FCC-9840-A185-BB3F8E94D06B}" destId="{274777BE-9477-E844-A842-22099BBACF2A}" srcOrd="1" destOrd="0" parTransId="{6EA36D94-9243-614C-AFD0-0BB12A84091A}" sibTransId="{2DB73FA6-132D-3949-AED2-97A1B48C3100}"/>
    <dgm:cxn modelId="{5245B858-9007-CC46-A31A-3D9E21A94EEF}" srcId="{30556A34-0743-6B4A-B335-3A466988C091}" destId="{8114CE15-9FCC-9840-A185-BB3F8E94D06B}" srcOrd="1" destOrd="0" parTransId="{B5CCC6A2-10A5-484F-AE9E-1CE075654F93}" sibTransId="{481F9CAE-120F-904C-98C4-37AF4EBEFA80}"/>
    <dgm:cxn modelId="{89BED668-221B-2F4E-B36B-D3F9BC553009}" type="presOf" srcId="{6A6B4D49-47FA-6044-B985-EE5FB636FBE8}" destId="{50DF1EBA-E733-E241-A718-453380780586}" srcOrd="0" destOrd="2" presId="urn:microsoft.com/office/officeart/2005/8/layout/hList1"/>
    <dgm:cxn modelId="{71EB716F-89FC-E244-B98F-883217E9B1EC}" type="presOf" srcId="{3A8253C0-AF97-5742-98DF-7F489BBBE449}" destId="{AF13C7D9-6E3E-C343-97F1-4160598382CD}" srcOrd="0" destOrd="0" presId="urn:microsoft.com/office/officeart/2005/8/layout/hList1"/>
    <dgm:cxn modelId="{EFC28378-D163-6047-8D8D-B6085776796D}" srcId="{30556A34-0743-6B4A-B335-3A466988C091}" destId="{B1DA5B74-B017-DB48-93BA-671574C7EBA5}" srcOrd="2" destOrd="0" parTransId="{175CFB18-2928-7F49-8A08-916747D0331B}" sibTransId="{8FC8E181-0050-9A44-8C79-34C7AA67272C}"/>
    <dgm:cxn modelId="{D2DF5484-E597-EB4B-BF28-B49F5A57C4E1}" type="presOf" srcId="{3664CC0B-202A-2349-BAD5-804E38DD09FD}" destId="{50DF1EBA-E733-E241-A718-453380780586}" srcOrd="0" destOrd="0" presId="urn:microsoft.com/office/officeart/2005/8/layout/hList1"/>
    <dgm:cxn modelId="{C42A808E-AB38-A84E-8537-E48DF980F199}" srcId="{8114CE15-9FCC-9840-A185-BB3F8E94D06B}" destId="{97A8703E-38BE-C14A-9FFC-FC1728C0CF87}" srcOrd="2" destOrd="0" parTransId="{2E0CD924-51FD-414C-8D46-09B355B1CEFC}" sibTransId="{FFB0EEEC-4A5A-6D49-B8A1-8E4E1A5F8994}"/>
    <dgm:cxn modelId="{EAF4AA91-B9C7-C240-A1E5-E5364C999BCE}" type="presOf" srcId="{C0974627-514B-1440-8A97-088E1C290096}" destId="{50DF1EBA-E733-E241-A718-453380780586}" srcOrd="0" destOrd="3" presId="urn:microsoft.com/office/officeart/2005/8/layout/hList1"/>
    <dgm:cxn modelId="{0444B392-4B8E-1E44-87BC-8FE48DC80929}" type="presOf" srcId="{25EDC504-31D8-AA41-AEE7-1A9EC983EA7B}" destId="{50DF1EBA-E733-E241-A718-453380780586}" srcOrd="0" destOrd="1" presId="urn:microsoft.com/office/officeart/2005/8/layout/hList1"/>
    <dgm:cxn modelId="{576DD79F-6FD6-7A49-A6F1-CC4BD84B2CC2}" srcId="{9BCB209F-1F91-8B4E-9D2D-25AC1C275F8F}" destId="{48EDE1F7-7E76-5143-A6C3-A759906B6DD0}" srcOrd="1" destOrd="0" parTransId="{37C35488-06FF-6343-BA01-7EDE86D55D12}" sibTransId="{A2B9D5FA-51FA-5D46-963B-FCCF1396BFCD}"/>
    <dgm:cxn modelId="{0C69D2A5-A84C-844D-A07B-022A0D0D6DB9}" srcId="{30556A34-0743-6B4A-B335-3A466988C091}" destId="{9BCB209F-1F91-8B4E-9D2D-25AC1C275F8F}" srcOrd="0" destOrd="0" parTransId="{BBB0D687-2076-0943-B515-8B3BEB7AEEF4}" sibTransId="{D3813550-D61B-0943-AE36-279252170EFB}"/>
    <dgm:cxn modelId="{F03C8DAB-21C5-124B-ABBC-2122A035029F}" type="presOf" srcId="{5F88D67D-3DDD-ED4C-BED8-DDE8C9F784B5}" destId="{2E5EB810-92E2-8B47-BBCB-0D039FC5C676}" srcOrd="0" destOrd="0" presId="urn:microsoft.com/office/officeart/2005/8/layout/hList1"/>
    <dgm:cxn modelId="{A3181BBA-C8CE-8D43-BA97-A12090EA4788}" srcId="{B1DA5B74-B017-DB48-93BA-671574C7EBA5}" destId="{C0974627-514B-1440-8A97-088E1C290096}" srcOrd="3" destOrd="0" parTransId="{BB3D9A16-FCAF-ED4A-B5BD-EFA71FC9284C}" sibTransId="{4C8C01A7-9223-F041-B849-577EB971BC1B}"/>
    <dgm:cxn modelId="{88A815C8-0216-B848-9F1C-D4A4EC15EB1C}" srcId="{9BCB209F-1F91-8B4E-9D2D-25AC1C275F8F}" destId="{5F88D67D-3DDD-ED4C-BED8-DDE8C9F784B5}" srcOrd="0" destOrd="0" parTransId="{12FD0765-9C2B-4D49-98CE-66454A9DBA86}" sibTransId="{83E6B4BF-AE6E-FE4D-8AC6-EA18A6F1EC5F}"/>
    <dgm:cxn modelId="{27D695E0-A7B8-194F-B271-2506AAE4BD97}" type="presOf" srcId="{97A8703E-38BE-C14A-9FFC-FC1728C0CF87}" destId="{AF13C7D9-6E3E-C343-97F1-4160598382CD}" srcOrd="0" destOrd="2" presId="urn:microsoft.com/office/officeart/2005/8/layout/hList1"/>
    <dgm:cxn modelId="{6B63D2F4-D0FA-0540-8019-D19E16FCB19B}" type="presOf" srcId="{CB809DEF-938C-C445-94ED-7D038B81E0A7}" destId="{50DF1EBA-E733-E241-A718-453380780586}" srcOrd="0" destOrd="4" presId="urn:microsoft.com/office/officeart/2005/8/layout/hList1"/>
    <dgm:cxn modelId="{84B3C156-E38B-6A4E-8D56-9EFE91C663D3}" type="presParOf" srcId="{0D2D0023-D8C2-7B40-ADEF-BEE2FA582E5C}" destId="{97E4ED27-A03F-3D4A-8876-17554A5E0E0A}" srcOrd="0" destOrd="0" presId="urn:microsoft.com/office/officeart/2005/8/layout/hList1"/>
    <dgm:cxn modelId="{CB2E73DB-1726-BF4F-92E5-50582EC83388}" type="presParOf" srcId="{97E4ED27-A03F-3D4A-8876-17554A5E0E0A}" destId="{A921BFDC-05B6-5749-A07B-32DD5175EED4}" srcOrd="0" destOrd="0" presId="urn:microsoft.com/office/officeart/2005/8/layout/hList1"/>
    <dgm:cxn modelId="{E1B1AE83-D6FE-CB49-B5DF-BF22E8BB0162}" type="presParOf" srcId="{97E4ED27-A03F-3D4A-8876-17554A5E0E0A}" destId="{2E5EB810-92E2-8B47-BBCB-0D039FC5C676}" srcOrd="1" destOrd="0" presId="urn:microsoft.com/office/officeart/2005/8/layout/hList1"/>
    <dgm:cxn modelId="{498FA531-255C-C14E-9F48-DA73BEC358BD}" type="presParOf" srcId="{0D2D0023-D8C2-7B40-ADEF-BEE2FA582E5C}" destId="{6A53E05F-30EA-7D40-A673-7ECC7EFE6D29}" srcOrd="1" destOrd="0" presId="urn:microsoft.com/office/officeart/2005/8/layout/hList1"/>
    <dgm:cxn modelId="{356467A6-E26C-5F42-959D-A8F8FF184803}" type="presParOf" srcId="{0D2D0023-D8C2-7B40-ADEF-BEE2FA582E5C}" destId="{65761CE7-8E1F-5049-A677-9B0D493F752F}" srcOrd="2" destOrd="0" presId="urn:microsoft.com/office/officeart/2005/8/layout/hList1"/>
    <dgm:cxn modelId="{14741C1B-19A8-B946-9139-36B6A8D82FDD}" type="presParOf" srcId="{65761CE7-8E1F-5049-A677-9B0D493F752F}" destId="{D56B9B9F-5DD4-7343-9C15-5DB4AD036FD2}" srcOrd="0" destOrd="0" presId="urn:microsoft.com/office/officeart/2005/8/layout/hList1"/>
    <dgm:cxn modelId="{6887AF99-7323-5244-877E-50A04863DFA8}" type="presParOf" srcId="{65761CE7-8E1F-5049-A677-9B0D493F752F}" destId="{AF13C7D9-6E3E-C343-97F1-4160598382CD}" srcOrd="1" destOrd="0" presId="urn:microsoft.com/office/officeart/2005/8/layout/hList1"/>
    <dgm:cxn modelId="{3F4CE201-2F4F-FB48-A01C-5DAA4CF898FC}" type="presParOf" srcId="{0D2D0023-D8C2-7B40-ADEF-BEE2FA582E5C}" destId="{1748A748-E1AB-DF4A-8A3B-A18EC0CB8FCE}" srcOrd="3" destOrd="0" presId="urn:microsoft.com/office/officeart/2005/8/layout/hList1"/>
    <dgm:cxn modelId="{94FA49A2-F662-4248-8C80-D04333D6E73E}" type="presParOf" srcId="{0D2D0023-D8C2-7B40-ADEF-BEE2FA582E5C}" destId="{6ADAF89F-6312-794D-B2AD-53C22A319F6D}" srcOrd="4" destOrd="0" presId="urn:microsoft.com/office/officeart/2005/8/layout/hList1"/>
    <dgm:cxn modelId="{F9994390-4EA1-7A41-9B99-F03EA59AD1A9}" type="presParOf" srcId="{6ADAF89F-6312-794D-B2AD-53C22A319F6D}" destId="{F86577AF-3345-CD42-86FC-E810EC520914}" srcOrd="0" destOrd="0" presId="urn:microsoft.com/office/officeart/2005/8/layout/hList1"/>
    <dgm:cxn modelId="{1C6F61B3-7EDD-314D-9E36-6738F881A225}" type="presParOf" srcId="{6ADAF89F-6312-794D-B2AD-53C22A319F6D}" destId="{50DF1EBA-E733-E241-A718-45338078058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ABEBC-5155-0245-AF64-4BBB9EAD4D21}" type="doc">
      <dgm:prSet loTypeId="urn:microsoft.com/office/officeart/2005/8/layout/process1" loCatId="" qsTypeId="urn:microsoft.com/office/officeart/2005/8/quickstyle/simple1" qsCatId="simple" csTypeId="urn:microsoft.com/office/officeart/2005/8/colors/accent5_2" csCatId="accent5" phldr="1"/>
      <dgm:spPr/>
    </dgm:pt>
    <dgm:pt modelId="{2BFBB353-6BB7-3A4C-857A-1EFABD0A81F6}">
      <dgm:prSet phldrT="[Text]"/>
      <dgm:spPr/>
      <dgm:t>
        <a:bodyPr/>
        <a:lstStyle/>
        <a:p>
          <a:r>
            <a:rPr lang="en-US" dirty="0"/>
            <a:t>Get the app</a:t>
          </a:r>
        </a:p>
      </dgm:t>
    </dgm:pt>
    <dgm:pt modelId="{E50D62CC-A772-0D4B-9BC8-8BBE2F03012E}" type="parTrans" cxnId="{F9E9B7B2-72F6-9042-8047-7CF04C3DB872}">
      <dgm:prSet/>
      <dgm:spPr/>
      <dgm:t>
        <a:bodyPr/>
        <a:lstStyle/>
        <a:p>
          <a:endParaRPr lang="en-US"/>
        </a:p>
      </dgm:t>
    </dgm:pt>
    <dgm:pt modelId="{134AE2AA-A28A-044C-BBAD-73EE5793366A}" type="sibTrans" cxnId="{F9E9B7B2-72F6-9042-8047-7CF04C3DB872}">
      <dgm:prSet/>
      <dgm:spPr/>
      <dgm:t>
        <a:bodyPr/>
        <a:lstStyle/>
        <a:p>
          <a:endParaRPr lang="en-US"/>
        </a:p>
      </dgm:t>
    </dgm:pt>
    <dgm:pt modelId="{46F2AF23-EE3D-984D-A64A-4E448B20AF72}">
      <dgm:prSet phldrT="[Text]"/>
      <dgm:spPr/>
      <dgm:t>
        <a:bodyPr/>
        <a:lstStyle/>
        <a:p>
          <a:r>
            <a:rPr lang="en-US" dirty="0"/>
            <a:t>Create an account</a:t>
          </a:r>
        </a:p>
      </dgm:t>
    </dgm:pt>
    <dgm:pt modelId="{89082092-5C40-B54A-A8A2-5B18465C500C}" type="parTrans" cxnId="{6E749269-5E35-384B-8A72-6E1E76E33CA7}">
      <dgm:prSet/>
      <dgm:spPr/>
      <dgm:t>
        <a:bodyPr/>
        <a:lstStyle/>
        <a:p>
          <a:endParaRPr lang="en-US"/>
        </a:p>
      </dgm:t>
    </dgm:pt>
    <dgm:pt modelId="{B07D232A-CFB5-C544-807D-84D869208FF7}" type="sibTrans" cxnId="{6E749269-5E35-384B-8A72-6E1E76E33CA7}">
      <dgm:prSet/>
      <dgm:spPr/>
      <dgm:t>
        <a:bodyPr/>
        <a:lstStyle/>
        <a:p>
          <a:endParaRPr lang="en-US"/>
        </a:p>
      </dgm:t>
    </dgm:pt>
    <dgm:pt modelId="{C2EB90BD-1830-434C-9260-EE2306A62DBB}">
      <dgm:prSet phldrT="[Text]"/>
      <dgm:spPr/>
      <dgm:t>
        <a:bodyPr/>
        <a:lstStyle/>
        <a:p>
          <a:r>
            <a:rPr lang="en-US" dirty="0"/>
            <a:t>Load your canvass</a:t>
          </a:r>
        </a:p>
      </dgm:t>
    </dgm:pt>
    <dgm:pt modelId="{16F17D6F-90A1-AD4D-927C-544891A89D5E}" type="parTrans" cxnId="{2C772806-12BD-FF4A-A96C-689BB92DC05F}">
      <dgm:prSet/>
      <dgm:spPr/>
      <dgm:t>
        <a:bodyPr/>
        <a:lstStyle/>
        <a:p>
          <a:endParaRPr lang="en-US"/>
        </a:p>
      </dgm:t>
    </dgm:pt>
    <dgm:pt modelId="{88166A70-F73E-9A4E-8224-974A756EE417}" type="sibTrans" cxnId="{2C772806-12BD-FF4A-A96C-689BB92DC05F}">
      <dgm:prSet/>
      <dgm:spPr/>
      <dgm:t>
        <a:bodyPr/>
        <a:lstStyle/>
        <a:p>
          <a:endParaRPr lang="en-US"/>
        </a:p>
      </dgm:t>
    </dgm:pt>
    <dgm:pt modelId="{5FD53247-5ED8-3840-BE5A-E3610E17AAE9}">
      <dgm:prSet phldrT="[Text]"/>
      <dgm:spPr/>
      <dgm:t>
        <a:bodyPr/>
        <a:lstStyle/>
        <a:p>
          <a:r>
            <a:rPr lang="en-US" dirty="0"/>
            <a:t>Have a conversation</a:t>
          </a:r>
        </a:p>
      </dgm:t>
    </dgm:pt>
    <dgm:pt modelId="{123C7A51-AAF4-F64A-ADF8-41EC24CF104A}" type="parTrans" cxnId="{79D2314A-797A-3446-B7DF-BCAAB2450059}">
      <dgm:prSet/>
      <dgm:spPr/>
      <dgm:t>
        <a:bodyPr/>
        <a:lstStyle/>
        <a:p>
          <a:endParaRPr lang="en-US"/>
        </a:p>
      </dgm:t>
    </dgm:pt>
    <dgm:pt modelId="{75BFB34D-8E15-BF48-BB99-14D5713D94AD}" type="sibTrans" cxnId="{79D2314A-797A-3446-B7DF-BCAAB2450059}">
      <dgm:prSet/>
      <dgm:spPr/>
      <dgm:t>
        <a:bodyPr/>
        <a:lstStyle/>
        <a:p>
          <a:endParaRPr lang="en-US"/>
        </a:p>
      </dgm:t>
    </dgm:pt>
    <dgm:pt modelId="{F95B5345-689E-D44A-8577-88839A6E3352}">
      <dgm:prSet phldrT="[Text]"/>
      <dgm:spPr/>
      <dgm:t>
        <a:bodyPr/>
        <a:lstStyle/>
        <a:p>
          <a:r>
            <a:rPr lang="en-US" dirty="0"/>
            <a:t>Finish your shift</a:t>
          </a:r>
        </a:p>
      </dgm:t>
    </dgm:pt>
    <dgm:pt modelId="{DAEC2DB6-2F77-A740-AD84-3C2BF2619C26}" type="parTrans" cxnId="{C8B042D0-8E49-8B4E-B252-92C1BF4B4454}">
      <dgm:prSet/>
      <dgm:spPr/>
      <dgm:t>
        <a:bodyPr/>
        <a:lstStyle/>
        <a:p>
          <a:endParaRPr lang="en-US"/>
        </a:p>
      </dgm:t>
    </dgm:pt>
    <dgm:pt modelId="{98EBF765-E5CE-AC41-A576-8AF41C444995}" type="sibTrans" cxnId="{C8B042D0-8E49-8B4E-B252-92C1BF4B4454}">
      <dgm:prSet/>
      <dgm:spPr/>
      <dgm:t>
        <a:bodyPr/>
        <a:lstStyle/>
        <a:p>
          <a:endParaRPr lang="en-US"/>
        </a:p>
      </dgm:t>
    </dgm:pt>
    <dgm:pt modelId="{998919C8-CDE4-D443-B50A-8FD950EBD30D}" type="pres">
      <dgm:prSet presAssocID="{643ABEBC-5155-0245-AF64-4BBB9EAD4D21}" presName="Name0" presStyleCnt="0">
        <dgm:presLayoutVars>
          <dgm:dir/>
          <dgm:resizeHandles val="exact"/>
        </dgm:presLayoutVars>
      </dgm:prSet>
      <dgm:spPr/>
    </dgm:pt>
    <dgm:pt modelId="{9C0720D3-CDC6-3A40-8895-89DFEC77A93A}" type="pres">
      <dgm:prSet presAssocID="{2BFBB353-6BB7-3A4C-857A-1EFABD0A81F6}" presName="node" presStyleLbl="node1" presStyleIdx="0" presStyleCnt="5">
        <dgm:presLayoutVars>
          <dgm:bulletEnabled val="1"/>
        </dgm:presLayoutVars>
      </dgm:prSet>
      <dgm:spPr/>
    </dgm:pt>
    <dgm:pt modelId="{7B68B39B-075E-114C-9DE5-DEA93CB5A27F}" type="pres">
      <dgm:prSet presAssocID="{134AE2AA-A28A-044C-BBAD-73EE5793366A}" presName="sibTrans" presStyleLbl="sibTrans2D1" presStyleIdx="0" presStyleCnt="4"/>
      <dgm:spPr/>
    </dgm:pt>
    <dgm:pt modelId="{DCF9E6B5-0115-F549-9C52-EB36B34E99DE}" type="pres">
      <dgm:prSet presAssocID="{134AE2AA-A28A-044C-BBAD-73EE5793366A}" presName="connectorText" presStyleLbl="sibTrans2D1" presStyleIdx="0" presStyleCnt="4"/>
      <dgm:spPr/>
    </dgm:pt>
    <dgm:pt modelId="{D78F88C2-00FF-6C4A-9445-E5E76F015D32}" type="pres">
      <dgm:prSet presAssocID="{46F2AF23-EE3D-984D-A64A-4E448B20AF72}" presName="node" presStyleLbl="node1" presStyleIdx="1" presStyleCnt="5">
        <dgm:presLayoutVars>
          <dgm:bulletEnabled val="1"/>
        </dgm:presLayoutVars>
      </dgm:prSet>
      <dgm:spPr/>
    </dgm:pt>
    <dgm:pt modelId="{3376769B-DF81-F646-8548-8C0B98840002}" type="pres">
      <dgm:prSet presAssocID="{B07D232A-CFB5-C544-807D-84D869208FF7}" presName="sibTrans" presStyleLbl="sibTrans2D1" presStyleIdx="1" presStyleCnt="4"/>
      <dgm:spPr/>
    </dgm:pt>
    <dgm:pt modelId="{9A6438BE-ED1A-D147-BC75-CA4FC684C368}" type="pres">
      <dgm:prSet presAssocID="{B07D232A-CFB5-C544-807D-84D869208FF7}" presName="connectorText" presStyleLbl="sibTrans2D1" presStyleIdx="1" presStyleCnt="4"/>
      <dgm:spPr/>
    </dgm:pt>
    <dgm:pt modelId="{998627E1-8175-6848-A619-D9F1CA71847D}" type="pres">
      <dgm:prSet presAssocID="{C2EB90BD-1830-434C-9260-EE2306A62DBB}" presName="node" presStyleLbl="node1" presStyleIdx="2" presStyleCnt="5">
        <dgm:presLayoutVars>
          <dgm:bulletEnabled val="1"/>
        </dgm:presLayoutVars>
      </dgm:prSet>
      <dgm:spPr/>
    </dgm:pt>
    <dgm:pt modelId="{078018C5-7BD4-D44E-95E7-F1221F3E9AA5}" type="pres">
      <dgm:prSet presAssocID="{88166A70-F73E-9A4E-8224-974A756EE417}" presName="sibTrans" presStyleLbl="sibTrans2D1" presStyleIdx="2" presStyleCnt="4"/>
      <dgm:spPr/>
    </dgm:pt>
    <dgm:pt modelId="{27F9D62E-7FDC-2C45-AF09-6C7EF4316681}" type="pres">
      <dgm:prSet presAssocID="{88166A70-F73E-9A4E-8224-974A756EE417}" presName="connectorText" presStyleLbl="sibTrans2D1" presStyleIdx="2" presStyleCnt="4"/>
      <dgm:spPr/>
    </dgm:pt>
    <dgm:pt modelId="{6782ACAA-A3AA-7A4C-8462-23AC09F2473D}" type="pres">
      <dgm:prSet presAssocID="{5FD53247-5ED8-3840-BE5A-E3610E17AAE9}" presName="node" presStyleLbl="node1" presStyleIdx="3" presStyleCnt="5">
        <dgm:presLayoutVars>
          <dgm:bulletEnabled val="1"/>
        </dgm:presLayoutVars>
      </dgm:prSet>
      <dgm:spPr/>
    </dgm:pt>
    <dgm:pt modelId="{F718032B-47DE-4842-8627-43547F0E5878}" type="pres">
      <dgm:prSet presAssocID="{75BFB34D-8E15-BF48-BB99-14D5713D94AD}" presName="sibTrans" presStyleLbl="sibTrans2D1" presStyleIdx="3" presStyleCnt="4"/>
      <dgm:spPr/>
    </dgm:pt>
    <dgm:pt modelId="{28FF9635-1670-C34A-A080-DE7C7156085E}" type="pres">
      <dgm:prSet presAssocID="{75BFB34D-8E15-BF48-BB99-14D5713D94AD}" presName="connectorText" presStyleLbl="sibTrans2D1" presStyleIdx="3" presStyleCnt="4"/>
      <dgm:spPr/>
    </dgm:pt>
    <dgm:pt modelId="{AE9856D1-67D8-164B-91E1-392547A7800E}" type="pres">
      <dgm:prSet presAssocID="{F95B5345-689E-D44A-8577-88839A6E3352}" presName="node" presStyleLbl="node1" presStyleIdx="4" presStyleCnt="5">
        <dgm:presLayoutVars>
          <dgm:bulletEnabled val="1"/>
        </dgm:presLayoutVars>
      </dgm:prSet>
      <dgm:spPr/>
    </dgm:pt>
  </dgm:ptLst>
  <dgm:cxnLst>
    <dgm:cxn modelId="{2C772806-12BD-FF4A-A96C-689BB92DC05F}" srcId="{643ABEBC-5155-0245-AF64-4BBB9EAD4D21}" destId="{C2EB90BD-1830-434C-9260-EE2306A62DBB}" srcOrd="2" destOrd="0" parTransId="{16F17D6F-90A1-AD4D-927C-544891A89D5E}" sibTransId="{88166A70-F73E-9A4E-8224-974A756EE417}"/>
    <dgm:cxn modelId="{9C68B80E-32CA-DC47-A450-A652BF8A3332}" type="presOf" srcId="{5FD53247-5ED8-3840-BE5A-E3610E17AAE9}" destId="{6782ACAA-A3AA-7A4C-8462-23AC09F2473D}" srcOrd="0" destOrd="0" presId="urn:microsoft.com/office/officeart/2005/8/layout/process1"/>
    <dgm:cxn modelId="{3A9DAC13-154C-1040-8275-57DA0FFDAE79}" type="presOf" srcId="{643ABEBC-5155-0245-AF64-4BBB9EAD4D21}" destId="{998919C8-CDE4-D443-B50A-8FD950EBD30D}" srcOrd="0" destOrd="0" presId="urn:microsoft.com/office/officeart/2005/8/layout/process1"/>
    <dgm:cxn modelId="{72E0BA1B-5A2B-DB48-AE99-083DEA7F61CA}" type="presOf" srcId="{B07D232A-CFB5-C544-807D-84D869208FF7}" destId="{3376769B-DF81-F646-8548-8C0B98840002}" srcOrd="0" destOrd="0" presId="urn:microsoft.com/office/officeart/2005/8/layout/process1"/>
    <dgm:cxn modelId="{C5109F2C-BD25-7D40-88AF-E5802A92E5DB}" type="presOf" srcId="{46F2AF23-EE3D-984D-A64A-4E448B20AF72}" destId="{D78F88C2-00FF-6C4A-9445-E5E76F015D32}" srcOrd="0" destOrd="0" presId="urn:microsoft.com/office/officeart/2005/8/layout/process1"/>
    <dgm:cxn modelId="{E5919633-C88B-F54A-BFC1-3A4D186DD7D5}" type="presOf" srcId="{2BFBB353-6BB7-3A4C-857A-1EFABD0A81F6}" destId="{9C0720D3-CDC6-3A40-8895-89DFEC77A93A}" srcOrd="0" destOrd="0" presId="urn:microsoft.com/office/officeart/2005/8/layout/process1"/>
    <dgm:cxn modelId="{B91ABA44-E25F-5A4E-B220-AA2D8E987917}" type="presOf" srcId="{75BFB34D-8E15-BF48-BB99-14D5713D94AD}" destId="{F718032B-47DE-4842-8627-43547F0E5878}" srcOrd="0" destOrd="0" presId="urn:microsoft.com/office/officeart/2005/8/layout/process1"/>
    <dgm:cxn modelId="{79D2314A-797A-3446-B7DF-BCAAB2450059}" srcId="{643ABEBC-5155-0245-AF64-4BBB9EAD4D21}" destId="{5FD53247-5ED8-3840-BE5A-E3610E17AAE9}" srcOrd="3" destOrd="0" parTransId="{123C7A51-AAF4-F64A-ADF8-41EC24CF104A}" sibTransId="{75BFB34D-8E15-BF48-BB99-14D5713D94AD}"/>
    <dgm:cxn modelId="{78CD3E53-FC75-1646-A641-262E365AD6F3}" type="presOf" srcId="{C2EB90BD-1830-434C-9260-EE2306A62DBB}" destId="{998627E1-8175-6848-A619-D9F1CA71847D}" srcOrd="0" destOrd="0" presId="urn:microsoft.com/office/officeart/2005/8/layout/process1"/>
    <dgm:cxn modelId="{6E749269-5E35-384B-8A72-6E1E76E33CA7}" srcId="{643ABEBC-5155-0245-AF64-4BBB9EAD4D21}" destId="{46F2AF23-EE3D-984D-A64A-4E448B20AF72}" srcOrd="1" destOrd="0" parTransId="{89082092-5C40-B54A-A8A2-5B18465C500C}" sibTransId="{B07D232A-CFB5-C544-807D-84D869208FF7}"/>
    <dgm:cxn modelId="{DCE6A772-09F2-FB4E-9B71-E99292380915}" type="presOf" srcId="{88166A70-F73E-9A4E-8224-974A756EE417}" destId="{27F9D62E-7FDC-2C45-AF09-6C7EF4316681}" srcOrd="1" destOrd="0" presId="urn:microsoft.com/office/officeart/2005/8/layout/process1"/>
    <dgm:cxn modelId="{21C3CE79-EDB3-1045-AA8E-AC61219E5840}" type="presOf" srcId="{F95B5345-689E-D44A-8577-88839A6E3352}" destId="{AE9856D1-67D8-164B-91E1-392547A7800E}" srcOrd="0" destOrd="0" presId="urn:microsoft.com/office/officeart/2005/8/layout/process1"/>
    <dgm:cxn modelId="{F9DD4B88-B09A-5349-84DF-FBAE1C686A47}" type="presOf" srcId="{134AE2AA-A28A-044C-BBAD-73EE5793366A}" destId="{7B68B39B-075E-114C-9DE5-DEA93CB5A27F}" srcOrd="0" destOrd="0" presId="urn:microsoft.com/office/officeart/2005/8/layout/process1"/>
    <dgm:cxn modelId="{34FEF88A-C93D-B64C-A4CE-91462AE8379D}" type="presOf" srcId="{88166A70-F73E-9A4E-8224-974A756EE417}" destId="{078018C5-7BD4-D44E-95E7-F1221F3E9AA5}" srcOrd="0" destOrd="0" presId="urn:microsoft.com/office/officeart/2005/8/layout/process1"/>
    <dgm:cxn modelId="{FDFADBA2-BEDD-8E42-86FF-82F1CFEEAFD1}" type="presOf" srcId="{B07D232A-CFB5-C544-807D-84D869208FF7}" destId="{9A6438BE-ED1A-D147-BC75-CA4FC684C368}" srcOrd="1" destOrd="0" presId="urn:microsoft.com/office/officeart/2005/8/layout/process1"/>
    <dgm:cxn modelId="{270194A6-E307-6C44-BD88-910E5AD8C9AC}" type="presOf" srcId="{75BFB34D-8E15-BF48-BB99-14D5713D94AD}" destId="{28FF9635-1670-C34A-A080-DE7C7156085E}" srcOrd="1" destOrd="0" presId="urn:microsoft.com/office/officeart/2005/8/layout/process1"/>
    <dgm:cxn modelId="{F9E9B7B2-72F6-9042-8047-7CF04C3DB872}" srcId="{643ABEBC-5155-0245-AF64-4BBB9EAD4D21}" destId="{2BFBB353-6BB7-3A4C-857A-1EFABD0A81F6}" srcOrd="0" destOrd="0" parTransId="{E50D62CC-A772-0D4B-9BC8-8BBE2F03012E}" sibTransId="{134AE2AA-A28A-044C-BBAD-73EE5793366A}"/>
    <dgm:cxn modelId="{C8B042D0-8E49-8B4E-B252-92C1BF4B4454}" srcId="{643ABEBC-5155-0245-AF64-4BBB9EAD4D21}" destId="{F95B5345-689E-D44A-8577-88839A6E3352}" srcOrd="4" destOrd="0" parTransId="{DAEC2DB6-2F77-A740-AD84-3C2BF2619C26}" sibTransId="{98EBF765-E5CE-AC41-A576-8AF41C444995}"/>
    <dgm:cxn modelId="{AE7D33E3-87C3-BB4B-9ED0-C1B94751958D}" type="presOf" srcId="{134AE2AA-A28A-044C-BBAD-73EE5793366A}" destId="{DCF9E6B5-0115-F549-9C52-EB36B34E99DE}" srcOrd="1" destOrd="0" presId="urn:microsoft.com/office/officeart/2005/8/layout/process1"/>
    <dgm:cxn modelId="{A08457DB-3BA6-AE4F-99C3-008D6EBAC1CD}" type="presParOf" srcId="{998919C8-CDE4-D443-B50A-8FD950EBD30D}" destId="{9C0720D3-CDC6-3A40-8895-89DFEC77A93A}" srcOrd="0" destOrd="0" presId="urn:microsoft.com/office/officeart/2005/8/layout/process1"/>
    <dgm:cxn modelId="{71AA21C9-4545-354D-A13C-92CB3AC40113}" type="presParOf" srcId="{998919C8-CDE4-D443-B50A-8FD950EBD30D}" destId="{7B68B39B-075E-114C-9DE5-DEA93CB5A27F}" srcOrd="1" destOrd="0" presId="urn:microsoft.com/office/officeart/2005/8/layout/process1"/>
    <dgm:cxn modelId="{16EE2809-F1AE-F94B-A953-232EB8A86553}" type="presParOf" srcId="{7B68B39B-075E-114C-9DE5-DEA93CB5A27F}" destId="{DCF9E6B5-0115-F549-9C52-EB36B34E99DE}" srcOrd="0" destOrd="0" presId="urn:microsoft.com/office/officeart/2005/8/layout/process1"/>
    <dgm:cxn modelId="{697BCE49-866C-F549-B618-1781B950D977}" type="presParOf" srcId="{998919C8-CDE4-D443-B50A-8FD950EBD30D}" destId="{D78F88C2-00FF-6C4A-9445-E5E76F015D32}" srcOrd="2" destOrd="0" presId="urn:microsoft.com/office/officeart/2005/8/layout/process1"/>
    <dgm:cxn modelId="{2BA0A895-D1C2-E646-B0A2-02DF8D470334}" type="presParOf" srcId="{998919C8-CDE4-D443-B50A-8FD950EBD30D}" destId="{3376769B-DF81-F646-8548-8C0B98840002}" srcOrd="3" destOrd="0" presId="urn:microsoft.com/office/officeart/2005/8/layout/process1"/>
    <dgm:cxn modelId="{3EF208A6-FC53-3149-9979-D138C6C980BC}" type="presParOf" srcId="{3376769B-DF81-F646-8548-8C0B98840002}" destId="{9A6438BE-ED1A-D147-BC75-CA4FC684C368}" srcOrd="0" destOrd="0" presId="urn:microsoft.com/office/officeart/2005/8/layout/process1"/>
    <dgm:cxn modelId="{AD998344-FF1A-9B4E-B278-247A14F542D8}" type="presParOf" srcId="{998919C8-CDE4-D443-B50A-8FD950EBD30D}" destId="{998627E1-8175-6848-A619-D9F1CA71847D}" srcOrd="4" destOrd="0" presId="urn:microsoft.com/office/officeart/2005/8/layout/process1"/>
    <dgm:cxn modelId="{6BDAE053-F299-6B43-AB88-B34FEF290EA7}" type="presParOf" srcId="{998919C8-CDE4-D443-B50A-8FD950EBD30D}" destId="{078018C5-7BD4-D44E-95E7-F1221F3E9AA5}" srcOrd="5" destOrd="0" presId="urn:microsoft.com/office/officeart/2005/8/layout/process1"/>
    <dgm:cxn modelId="{9F1B8E7B-6CBC-F94E-B57C-D8D2B78F4C7F}" type="presParOf" srcId="{078018C5-7BD4-D44E-95E7-F1221F3E9AA5}" destId="{27F9D62E-7FDC-2C45-AF09-6C7EF4316681}" srcOrd="0" destOrd="0" presId="urn:microsoft.com/office/officeart/2005/8/layout/process1"/>
    <dgm:cxn modelId="{8625DDFD-ABCC-2646-9F55-89193EED5F0E}" type="presParOf" srcId="{998919C8-CDE4-D443-B50A-8FD950EBD30D}" destId="{6782ACAA-A3AA-7A4C-8462-23AC09F2473D}" srcOrd="6" destOrd="0" presId="urn:microsoft.com/office/officeart/2005/8/layout/process1"/>
    <dgm:cxn modelId="{AE64CBD3-72FC-CE4E-888A-D1A20A21DD52}" type="presParOf" srcId="{998919C8-CDE4-D443-B50A-8FD950EBD30D}" destId="{F718032B-47DE-4842-8627-43547F0E5878}" srcOrd="7" destOrd="0" presId="urn:microsoft.com/office/officeart/2005/8/layout/process1"/>
    <dgm:cxn modelId="{E63CED04-E7A9-044F-B6AC-5323924B2E8A}" type="presParOf" srcId="{F718032B-47DE-4842-8627-43547F0E5878}" destId="{28FF9635-1670-C34A-A080-DE7C7156085E}" srcOrd="0" destOrd="0" presId="urn:microsoft.com/office/officeart/2005/8/layout/process1"/>
    <dgm:cxn modelId="{EC5744C8-D2CE-224B-8BC5-05ED840C88F7}" type="presParOf" srcId="{998919C8-CDE4-D443-B50A-8FD950EBD30D}" destId="{AE9856D1-67D8-164B-91E1-392547A7800E}"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1BFDC-05B6-5749-A07B-32DD5175EED4}">
      <dsp:nvSpPr>
        <dsp:cNvPr id="0" name=""/>
        <dsp:cNvSpPr/>
      </dsp:nvSpPr>
      <dsp:spPr>
        <a:xfrm>
          <a:off x="3286" y="216415"/>
          <a:ext cx="3203971" cy="6848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What is a PC?</a:t>
          </a:r>
        </a:p>
      </dsp:txBody>
      <dsp:txXfrm>
        <a:off x="3286" y="216415"/>
        <a:ext cx="3203971" cy="684897"/>
      </dsp:txXfrm>
    </dsp:sp>
    <dsp:sp modelId="{2E5EB810-92E2-8B47-BBCB-0D039FC5C676}">
      <dsp:nvSpPr>
        <dsp:cNvPr id="0" name=""/>
        <dsp:cNvSpPr/>
      </dsp:nvSpPr>
      <dsp:spPr>
        <a:xfrm>
          <a:off x="3286" y="901312"/>
          <a:ext cx="3203971" cy="32336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The office of Precinct Committee Person (PC) is an elected (or appointed) official with responsibilities prescribed by the state of Arizona and the Arizona Democratic Party.</a:t>
          </a:r>
        </a:p>
        <a:p>
          <a:pPr marL="171450" lvl="1" indent="-171450" algn="l" defTabSz="844550">
            <a:lnSpc>
              <a:spcPct val="90000"/>
            </a:lnSpc>
            <a:spcBef>
              <a:spcPct val="0"/>
            </a:spcBef>
            <a:spcAft>
              <a:spcPct val="15000"/>
            </a:spcAft>
            <a:buChar char="•"/>
          </a:pPr>
          <a:r>
            <a:rPr lang="en-US" sz="1900" kern="1200" dirty="0"/>
            <a:t>PCs are the link between the Arizona Democratic Party and the voters in their precinct.</a:t>
          </a:r>
        </a:p>
      </dsp:txBody>
      <dsp:txXfrm>
        <a:off x="3286" y="901312"/>
        <a:ext cx="3203971" cy="3233609"/>
      </dsp:txXfrm>
    </dsp:sp>
    <dsp:sp modelId="{D56B9B9F-5DD4-7343-9C15-5DB4AD036FD2}">
      <dsp:nvSpPr>
        <dsp:cNvPr id="0" name=""/>
        <dsp:cNvSpPr/>
      </dsp:nvSpPr>
      <dsp:spPr>
        <a:xfrm>
          <a:off x="3655814" y="216415"/>
          <a:ext cx="3203971" cy="6848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 sz="1900" kern="1200" dirty="0"/>
            <a:t>Why are PCs Important?</a:t>
          </a:r>
          <a:endParaRPr lang="en-US" sz="1900" kern="1200" dirty="0"/>
        </a:p>
      </dsp:txBody>
      <dsp:txXfrm>
        <a:off x="3655814" y="216415"/>
        <a:ext cx="3203971" cy="684897"/>
      </dsp:txXfrm>
    </dsp:sp>
    <dsp:sp modelId="{AF13C7D9-6E3E-C343-97F1-4160598382CD}">
      <dsp:nvSpPr>
        <dsp:cNvPr id="0" name=""/>
        <dsp:cNvSpPr/>
      </dsp:nvSpPr>
      <dsp:spPr>
        <a:xfrm>
          <a:off x="3655814" y="901312"/>
          <a:ext cx="3203971" cy="32336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PCs represent the Arizona Democratic Party at the precinct level.</a:t>
          </a:r>
        </a:p>
        <a:p>
          <a:pPr marL="171450" lvl="1" indent="-171450" algn="l" defTabSz="844550">
            <a:lnSpc>
              <a:spcPct val="90000"/>
            </a:lnSpc>
            <a:spcBef>
              <a:spcPct val="0"/>
            </a:spcBef>
            <a:spcAft>
              <a:spcPct val="15000"/>
            </a:spcAft>
            <a:buChar char="•"/>
          </a:pPr>
          <a:r>
            <a:rPr lang="en-US" sz="1900" kern="1200"/>
            <a:t>PCs are the ground game of the Arizona Democratic Party. </a:t>
          </a:r>
        </a:p>
        <a:p>
          <a:pPr marL="171450" lvl="1" indent="-171450" algn="l" defTabSz="844550">
            <a:lnSpc>
              <a:spcPct val="90000"/>
            </a:lnSpc>
            <a:spcBef>
              <a:spcPct val="0"/>
            </a:spcBef>
            <a:spcAft>
              <a:spcPct val="15000"/>
            </a:spcAft>
            <a:buChar char="•"/>
          </a:pPr>
          <a:r>
            <a:rPr lang="en-US" sz="1900" kern="1200" dirty="0"/>
            <a:t>PCs play an important role in building the long-term infrastructure of the party from the grassroots up.</a:t>
          </a:r>
        </a:p>
      </dsp:txBody>
      <dsp:txXfrm>
        <a:off x="3655814" y="901312"/>
        <a:ext cx="3203971" cy="3233609"/>
      </dsp:txXfrm>
    </dsp:sp>
    <dsp:sp modelId="{F86577AF-3345-CD42-86FC-E810EC520914}">
      <dsp:nvSpPr>
        <dsp:cNvPr id="0" name=""/>
        <dsp:cNvSpPr/>
      </dsp:nvSpPr>
      <dsp:spPr>
        <a:xfrm>
          <a:off x="7308342" y="216415"/>
          <a:ext cx="3203971" cy="6848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 sz="1900" kern="1200" dirty="0"/>
            <a:t>What are PCs expected to do?</a:t>
          </a:r>
          <a:endParaRPr lang="en-US" sz="1900" kern="1200" dirty="0"/>
        </a:p>
      </dsp:txBody>
      <dsp:txXfrm>
        <a:off x="7308342" y="216415"/>
        <a:ext cx="3203971" cy="684897"/>
      </dsp:txXfrm>
    </dsp:sp>
    <dsp:sp modelId="{50DF1EBA-E733-E241-A718-453380780586}">
      <dsp:nvSpPr>
        <dsp:cNvPr id="0" name=""/>
        <dsp:cNvSpPr/>
      </dsp:nvSpPr>
      <dsp:spPr>
        <a:xfrm>
          <a:off x="7308342" y="901312"/>
          <a:ext cx="3203971" cy="32336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CANVASS</a:t>
          </a:r>
        </a:p>
        <a:p>
          <a:pPr marL="171450" lvl="1" indent="-171450" algn="l" defTabSz="844550">
            <a:lnSpc>
              <a:spcPct val="90000"/>
            </a:lnSpc>
            <a:spcBef>
              <a:spcPct val="0"/>
            </a:spcBef>
            <a:spcAft>
              <a:spcPct val="15000"/>
            </a:spcAft>
            <a:buChar char="•"/>
          </a:pPr>
          <a:r>
            <a:rPr lang="en-US" sz="1900" kern="1200" dirty="0"/>
            <a:t>REGISTER VOTERS</a:t>
          </a:r>
        </a:p>
        <a:p>
          <a:pPr marL="171450" lvl="1" indent="-171450" algn="l" defTabSz="844550">
            <a:lnSpc>
              <a:spcPct val="90000"/>
            </a:lnSpc>
            <a:spcBef>
              <a:spcPct val="0"/>
            </a:spcBef>
            <a:spcAft>
              <a:spcPct val="15000"/>
            </a:spcAft>
            <a:buChar char="•"/>
          </a:pPr>
          <a:r>
            <a:rPr lang="en-US" sz="1900" kern="1200" dirty="0"/>
            <a:t>ADD VOTERS TO THE ACTIVE EARLY VOTING LIST (AEVL)</a:t>
          </a:r>
        </a:p>
        <a:p>
          <a:pPr marL="171450" lvl="1" indent="-171450" algn="l" defTabSz="844550">
            <a:lnSpc>
              <a:spcPct val="90000"/>
            </a:lnSpc>
            <a:spcBef>
              <a:spcPct val="0"/>
            </a:spcBef>
            <a:spcAft>
              <a:spcPct val="15000"/>
            </a:spcAft>
            <a:buChar char="•"/>
          </a:pPr>
          <a:r>
            <a:rPr lang="en-US" sz="1900" kern="1200" dirty="0"/>
            <a:t>GET OUT THE VOTE</a:t>
          </a:r>
        </a:p>
        <a:p>
          <a:pPr marL="171450" lvl="1" indent="-171450" algn="l" defTabSz="844550">
            <a:lnSpc>
              <a:spcPct val="90000"/>
            </a:lnSpc>
            <a:spcBef>
              <a:spcPct val="0"/>
            </a:spcBef>
            <a:spcAft>
              <a:spcPct val="15000"/>
            </a:spcAft>
            <a:buChar char="•"/>
          </a:pPr>
          <a:r>
            <a:rPr lang="en-US" sz="1900" kern="1200" dirty="0"/>
            <a:t>ENGAGE NEIGHBORHOOD DEMOCRATS</a:t>
          </a:r>
        </a:p>
      </dsp:txBody>
      <dsp:txXfrm>
        <a:off x="7308342" y="901312"/>
        <a:ext cx="3203971" cy="3233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720D3-CDC6-3A40-8895-89DFEC77A93A}">
      <dsp:nvSpPr>
        <dsp:cNvPr id="0" name=""/>
        <dsp:cNvSpPr/>
      </dsp:nvSpPr>
      <dsp:spPr>
        <a:xfrm>
          <a:off x="5089" y="0"/>
          <a:ext cx="1577792" cy="5407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Get the app</a:t>
          </a:r>
        </a:p>
      </dsp:txBody>
      <dsp:txXfrm>
        <a:off x="20926" y="15837"/>
        <a:ext cx="1546118" cy="509049"/>
      </dsp:txXfrm>
    </dsp:sp>
    <dsp:sp modelId="{7B68B39B-075E-114C-9DE5-DEA93CB5A27F}">
      <dsp:nvSpPr>
        <dsp:cNvPr id="0" name=""/>
        <dsp:cNvSpPr/>
      </dsp:nvSpPr>
      <dsp:spPr>
        <a:xfrm>
          <a:off x="1740661" y="74715"/>
          <a:ext cx="334492" cy="391292"/>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740661" y="152973"/>
        <a:ext cx="234144" cy="234776"/>
      </dsp:txXfrm>
    </dsp:sp>
    <dsp:sp modelId="{D78F88C2-00FF-6C4A-9445-E5E76F015D32}">
      <dsp:nvSpPr>
        <dsp:cNvPr id="0" name=""/>
        <dsp:cNvSpPr/>
      </dsp:nvSpPr>
      <dsp:spPr>
        <a:xfrm>
          <a:off x="2213999" y="0"/>
          <a:ext cx="1577792" cy="5407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Create an account</a:t>
          </a:r>
        </a:p>
      </dsp:txBody>
      <dsp:txXfrm>
        <a:off x="2229836" y="15837"/>
        <a:ext cx="1546118" cy="509049"/>
      </dsp:txXfrm>
    </dsp:sp>
    <dsp:sp modelId="{3376769B-DF81-F646-8548-8C0B98840002}">
      <dsp:nvSpPr>
        <dsp:cNvPr id="0" name=""/>
        <dsp:cNvSpPr/>
      </dsp:nvSpPr>
      <dsp:spPr>
        <a:xfrm>
          <a:off x="3949571" y="74715"/>
          <a:ext cx="334492" cy="391292"/>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49571" y="152973"/>
        <a:ext cx="234144" cy="234776"/>
      </dsp:txXfrm>
    </dsp:sp>
    <dsp:sp modelId="{998627E1-8175-6848-A619-D9F1CA71847D}">
      <dsp:nvSpPr>
        <dsp:cNvPr id="0" name=""/>
        <dsp:cNvSpPr/>
      </dsp:nvSpPr>
      <dsp:spPr>
        <a:xfrm>
          <a:off x="4422909" y="0"/>
          <a:ext cx="1577792" cy="5407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Load your canvass</a:t>
          </a:r>
        </a:p>
      </dsp:txBody>
      <dsp:txXfrm>
        <a:off x="4438746" y="15837"/>
        <a:ext cx="1546118" cy="509049"/>
      </dsp:txXfrm>
    </dsp:sp>
    <dsp:sp modelId="{078018C5-7BD4-D44E-95E7-F1221F3E9AA5}">
      <dsp:nvSpPr>
        <dsp:cNvPr id="0" name=""/>
        <dsp:cNvSpPr/>
      </dsp:nvSpPr>
      <dsp:spPr>
        <a:xfrm>
          <a:off x="6158481" y="74715"/>
          <a:ext cx="334492" cy="391292"/>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158481" y="152973"/>
        <a:ext cx="234144" cy="234776"/>
      </dsp:txXfrm>
    </dsp:sp>
    <dsp:sp modelId="{6782ACAA-A3AA-7A4C-8462-23AC09F2473D}">
      <dsp:nvSpPr>
        <dsp:cNvPr id="0" name=""/>
        <dsp:cNvSpPr/>
      </dsp:nvSpPr>
      <dsp:spPr>
        <a:xfrm>
          <a:off x="6631819" y="0"/>
          <a:ext cx="1577792" cy="5407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Have a conversation</a:t>
          </a:r>
        </a:p>
      </dsp:txBody>
      <dsp:txXfrm>
        <a:off x="6647656" y="15837"/>
        <a:ext cx="1546118" cy="509049"/>
      </dsp:txXfrm>
    </dsp:sp>
    <dsp:sp modelId="{F718032B-47DE-4842-8627-43547F0E5878}">
      <dsp:nvSpPr>
        <dsp:cNvPr id="0" name=""/>
        <dsp:cNvSpPr/>
      </dsp:nvSpPr>
      <dsp:spPr>
        <a:xfrm>
          <a:off x="8367391" y="74715"/>
          <a:ext cx="334492" cy="391292"/>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367391" y="152973"/>
        <a:ext cx="234144" cy="234776"/>
      </dsp:txXfrm>
    </dsp:sp>
    <dsp:sp modelId="{AE9856D1-67D8-164B-91E1-392547A7800E}">
      <dsp:nvSpPr>
        <dsp:cNvPr id="0" name=""/>
        <dsp:cNvSpPr/>
      </dsp:nvSpPr>
      <dsp:spPr>
        <a:xfrm>
          <a:off x="8840729" y="0"/>
          <a:ext cx="1577792" cy="5407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Finish your shift</a:t>
          </a:r>
        </a:p>
      </dsp:txBody>
      <dsp:txXfrm>
        <a:off x="8856566" y="15837"/>
        <a:ext cx="1546118" cy="5090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EB0C9B-53E6-08DA-0D56-0B22CA03A905}"/>
              </a:ext>
            </a:extLst>
          </p:cNvPr>
          <p:cNvSpPr/>
          <p:nvPr userDrawn="1"/>
        </p:nvSpPr>
        <p:spPr>
          <a:xfrm>
            <a:off x="0" y="0"/>
            <a:ext cx="564844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07260" y="539361"/>
            <a:ext cx="5346540" cy="3213932"/>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6007260" y="3891516"/>
            <a:ext cx="5346540" cy="217361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3F2C2C3B-0BDA-0B6A-E512-5928C9983E6F}"/>
              </a:ext>
            </a:extLst>
          </p:cNvPr>
          <p:cNvPicPr>
            <a:picLocks noChangeAspect="1"/>
          </p:cNvPicPr>
          <p:nvPr userDrawn="1"/>
        </p:nvPicPr>
        <p:blipFill rotWithShape="1">
          <a:blip r:embed="rId2"/>
          <a:srcRect l="10127" t="8956" r="9140" b="23791"/>
          <a:stretch/>
        </p:blipFill>
        <p:spPr>
          <a:xfrm>
            <a:off x="716184" y="4283460"/>
            <a:ext cx="4216079" cy="1357129"/>
          </a:xfrm>
          <a:prstGeom prst="rect">
            <a:avLst/>
          </a:prstGeom>
        </p:spPr>
      </p:pic>
      <p:sp>
        <p:nvSpPr>
          <p:cNvPr id="12" name="Oval 11">
            <a:extLst>
              <a:ext uri="{FF2B5EF4-FFF2-40B4-BE49-F238E27FC236}">
                <a16:creationId xmlns:a16="http://schemas.microsoft.com/office/drawing/2014/main" id="{C8A547A6-7C9F-98A4-5C0B-D58E83FEDEE0}"/>
              </a:ext>
            </a:extLst>
          </p:cNvPr>
          <p:cNvSpPr/>
          <p:nvPr userDrawn="1"/>
        </p:nvSpPr>
        <p:spPr>
          <a:xfrm>
            <a:off x="1290578" y="816548"/>
            <a:ext cx="3067291" cy="30672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94E22B24-A4A5-308C-B962-A8645B64B2FC}"/>
              </a:ext>
            </a:extLst>
          </p:cNvPr>
          <p:cNvPicPr>
            <a:picLocks noChangeAspect="1" noChangeArrowheads="1"/>
          </p:cNvPicPr>
          <p:nvPr userDrawn="1"/>
        </p:nvPicPr>
        <p:blipFill>
          <a:blip r:embed="rId3"/>
          <a:srcRect/>
          <a:stretch/>
        </p:blipFill>
        <p:spPr bwMode="auto">
          <a:xfrm>
            <a:off x="1452623" y="978593"/>
            <a:ext cx="2743201" cy="2743201"/>
          </a:xfrm>
          <a:prstGeom prst="ellipse">
            <a:avLst/>
          </a:prstGeom>
          <a:noFill/>
          <a:ln>
            <a:noFill/>
          </a:ln>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7F89198C-F204-8933-3021-65E406A5BBD6}"/>
              </a:ext>
            </a:extLst>
          </p:cNvPr>
          <p:cNvCxnSpPr>
            <a:cxnSpLocks/>
          </p:cNvCxnSpPr>
          <p:nvPr userDrawn="1"/>
        </p:nvCxnSpPr>
        <p:spPr>
          <a:xfrm flipV="1">
            <a:off x="5613721" y="35790"/>
            <a:ext cx="26284" cy="682221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9426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DA6E2-BC8B-BB44-BF2F-7CA679441D09}" type="datetimeFigureOut">
              <a:rPr lang="en-US" smtClean="0"/>
              <a:t>7/18/24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CBABE-ECDE-3B4E-B30F-9707AFE11F9C}" type="slidenum">
              <a:rPr lang="en-US" smtClean="0"/>
              <a:t>‹#›</a:t>
            </a:fld>
            <a:endParaRPr lang="en-US"/>
          </a:p>
        </p:txBody>
      </p:sp>
      <p:sp>
        <p:nvSpPr>
          <p:cNvPr id="8" name="Date Placeholder 3">
            <a:extLst>
              <a:ext uri="{FF2B5EF4-FFF2-40B4-BE49-F238E27FC236}">
                <a16:creationId xmlns:a16="http://schemas.microsoft.com/office/drawing/2014/main" id="{ABB246DF-8F7E-6274-AF76-8E989F36456C}"/>
              </a:ext>
            </a:extLst>
          </p:cNvPr>
          <p:cNvSpPr txBox="1">
            <a:spLocks/>
          </p:cNvSpPr>
          <p:nvPr userDrawn="1"/>
        </p:nvSpPr>
        <p:spPr>
          <a:xfrm>
            <a:off x="838200" y="6356350"/>
            <a:ext cx="18288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0DA6E2-BC8B-BB44-BF2F-7CA679441D09}" type="datetimeFigureOut">
              <a:rPr lang="en-US" smtClean="0"/>
              <a:pPr/>
              <a:t>7/18/24</a:t>
            </a:fld>
            <a:endParaRPr lang="en-US"/>
          </a:p>
        </p:txBody>
      </p:sp>
      <p:sp>
        <p:nvSpPr>
          <p:cNvPr id="9" name="Slide Number Placeholder 5">
            <a:extLst>
              <a:ext uri="{FF2B5EF4-FFF2-40B4-BE49-F238E27FC236}">
                <a16:creationId xmlns:a16="http://schemas.microsoft.com/office/drawing/2014/main" id="{F16A618A-55AB-36E8-0FE2-0FD5FA37B077}"/>
              </a:ext>
            </a:extLst>
          </p:cNvPr>
          <p:cNvSpPr txBox="1">
            <a:spLocks/>
          </p:cNvSpPr>
          <p:nvPr userDrawn="1"/>
        </p:nvSpPr>
        <p:spPr>
          <a:xfrm>
            <a:off x="7399450" y="6356350"/>
            <a:ext cx="1828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7CBABE-ECDE-3B4E-B30F-9707AFE11F9C}" type="slidenum">
              <a:rPr lang="en-US" smtClean="0"/>
              <a:pPr/>
              <a:t>‹#›</a:t>
            </a:fld>
            <a:endParaRPr lang="en-US"/>
          </a:p>
        </p:txBody>
      </p:sp>
      <p:pic>
        <p:nvPicPr>
          <p:cNvPr id="10" name="Picture 9">
            <a:extLst>
              <a:ext uri="{FF2B5EF4-FFF2-40B4-BE49-F238E27FC236}">
                <a16:creationId xmlns:a16="http://schemas.microsoft.com/office/drawing/2014/main" id="{500EAC0A-9C20-BE91-60A4-D7908CDB5C3B}"/>
              </a:ext>
            </a:extLst>
          </p:cNvPr>
          <p:cNvPicPr>
            <a:picLocks noChangeAspect="1"/>
          </p:cNvPicPr>
          <p:nvPr userDrawn="1"/>
        </p:nvPicPr>
        <p:blipFill rotWithShape="1">
          <a:blip r:embed="rId2"/>
          <a:srcRect t="8418" r="8750" b="23645"/>
          <a:stretch/>
        </p:blipFill>
        <p:spPr>
          <a:xfrm>
            <a:off x="9412978" y="6206736"/>
            <a:ext cx="1943581" cy="514739"/>
          </a:xfrm>
          <a:prstGeom prst="rect">
            <a:avLst/>
          </a:prstGeom>
          <a:ln>
            <a:noFill/>
          </a:ln>
        </p:spPr>
      </p:pic>
    </p:spTree>
    <p:extLst>
      <p:ext uri="{BB962C8B-B14F-4D97-AF65-F5344CB8AC3E}">
        <p14:creationId xmlns:p14="http://schemas.microsoft.com/office/powerpoint/2010/main" val="185824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DA6E2-BC8B-BB44-BF2F-7CA679441D09}"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CBABE-ECDE-3B4E-B30F-9707AFE11F9C}" type="slidenum">
              <a:rPr lang="en-US" smtClean="0"/>
              <a:t>‹#›</a:t>
            </a:fld>
            <a:endParaRPr lang="en-US"/>
          </a:p>
        </p:txBody>
      </p:sp>
      <p:sp>
        <p:nvSpPr>
          <p:cNvPr id="7" name="Date Placeholder 3">
            <a:extLst>
              <a:ext uri="{FF2B5EF4-FFF2-40B4-BE49-F238E27FC236}">
                <a16:creationId xmlns:a16="http://schemas.microsoft.com/office/drawing/2014/main" id="{F2DFFFC1-9E01-9FF6-4B84-727CF124BC07}"/>
              </a:ext>
            </a:extLst>
          </p:cNvPr>
          <p:cNvSpPr txBox="1">
            <a:spLocks/>
          </p:cNvSpPr>
          <p:nvPr userDrawn="1"/>
        </p:nvSpPr>
        <p:spPr>
          <a:xfrm>
            <a:off x="838200" y="6356350"/>
            <a:ext cx="18288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0DA6E2-BC8B-BB44-BF2F-7CA679441D09}" type="datetimeFigureOut">
              <a:rPr lang="en-US" smtClean="0"/>
              <a:pPr/>
              <a:t>7/18/24</a:t>
            </a:fld>
            <a:endParaRPr lang="en-US"/>
          </a:p>
        </p:txBody>
      </p:sp>
      <p:sp>
        <p:nvSpPr>
          <p:cNvPr id="8" name="Slide Number Placeholder 5">
            <a:extLst>
              <a:ext uri="{FF2B5EF4-FFF2-40B4-BE49-F238E27FC236}">
                <a16:creationId xmlns:a16="http://schemas.microsoft.com/office/drawing/2014/main" id="{5BC4D853-0BA4-28D7-6D51-AA81727499C2}"/>
              </a:ext>
            </a:extLst>
          </p:cNvPr>
          <p:cNvSpPr txBox="1">
            <a:spLocks/>
          </p:cNvSpPr>
          <p:nvPr userDrawn="1"/>
        </p:nvSpPr>
        <p:spPr>
          <a:xfrm>
            <a:off x="7399450" y="6356350"/>
            <a:ext cx="1828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7CBABE-ECDE-3B4E-B30F-9707AFE11F9C}" type="slidenum">
              <a:rPr lang="en-US" smtClean="0"/>
              <a:pPr/>
              <a:t>‹#›</a:t>
            </a:fld>
            <a:endParaRPr lang="en-US"/>
          </a:p>
        </p:txBody>
      </p:sp>
      <p:pic>
        <p:nvPicPr>
          <p:cNvPr id="9" name="Picture 8">
            <a:extLst>
              <a:ext uri="{FF2B5EF4-FFF2-40B4-BE49-F238E27FC236}">
                <a16:creationId xmlns:a16="http://schemas.microsoft.com/office/drawing/2014/main" id="{FB9290D5-5B5B-FCD6-BBDF-C08803AECE49}"/>
              </a:ext>
            </a:extLst>
          </p:cNvPr>
          <p:cNvPicPr>
            <a:picLocks noChangeAspect="1"/>
          </p:cNvPicPr>
          <p:nvPr userDrawn="1"/>
        </p:nvPicPr>
        <p:blipFill rotWithShape="1">
          <a:blip r:embed="rId2"/>
          <a:srcRect t="8418" r="8750" b="23645"/>
          <a:stretch/>
        </p:blipFill>
        <p:spPr>
          <a:xfrm>
            <a:off x="9412978" y="6206736"/>
            <a:ext cx="1943581" cy="514739"/>
          </a:xfrm>
          <a:prstGeom prst="rect">
            <a:avLst/>
          </a:prstGeom>
          <a:ln>
            <a:noFill/>
          </a:ln>
        </p:spPr>
      </p:pic>
    </p:spTree>
    <p:extLst>
      <p:ext uri="{BB962C8B-B14F-4D97-AF65-F5344CB8AC3E}">
        <p14:creationId xmlns:p14="http://schemas.microsoft.com/office/powerpoint/2010/main" val="42195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DA6E2-BC8B-BB44-BF2F-7CA679441D09}"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CBABE-ECDE-3B4E-B30F-9707AFE11F9C}" type="slidenum">
              <a:rPr lang="en-US" smtClean="0"/>
              <a:t>‹#›</a:t>
            </a:fld>
            <a:endParaRPr lang="en-US"/>
          </a:p>
        </p:txBody>
      </p:sp>
      <p:sp>
        <p:nvSpPr>
          <p:cNvPr id="7" name="Date Placeholder 3">
            <a:extLst>
              <a:ext uri="{FF2B5EF4-FFF2-40B4-BE49-F238E27FC236}">
                <a16:creationId xmlns:a16="http://schemas.microsoft.com/office/drawing/2014/main" id="{2ABC8632-D56E-3D19-F51C-69806F588E1C}"/>
              </a:ext>
            </a:extLst>
          </p:cNvPr>
          <p:cNvSpPr txBox="1">
            <a:spLocks/>
          </p:cNvSpPr>
          <p:nvPr userDrawn="1"/>
        </p:nvSpPr>
        <p:spPr>
          <a:xfrm>
            <a:off x="838200" y="6356350"/>
            <a:ext cx="18288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0DA6E2-BC8B-BB44-BF2F-7CA679441D09}" type="datetimeFigureOut">
              <a:rPr lang="en-US" smtClean="0"/>
              <a:pPr/>
              <a:t>7/18/24</a:t>
            </a:fld>
            <a:endParaRPr lang="en-US"/>
          </a:p>
        </p:txBody>
      </p:sp>
      <p:sp>
        <p:nvSpPr>
          <p:cNvPr id="8" name="Slide Number Placeholder 5">
            <a:extLst>
              <a:ext uri="{FF2B5EF4-FFF2-40B4-BE49-F238E27FC236}">
                <a16:creationId xmlns:a16="http://schemas.microsoft.com/office/drawing/2014/main" id="{2333E9A9-D258-492C-8F2E-E3DBD280DCBA}"/>
              </a:ext>
            </a:extLst>
          </p:cNvPr>
          <p:cNvSpPr txBox="1">
            <a:spLocks/>
          </p:cNvSpPr>
          <p:nvPr userDrawn="1"/>
        </p:nvSpPr>
        <p:spPr>
          <a:xfrm>
            <a:off x="7399450" y="6356350"/>
            <a:ext cx="1828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7CBABE-ECDE-3B4E-B30F-9707AFE11F9C}" type="slidenum">
              <a:rPr lang="en-US" smtClean="0"/>
              <a:pPr/>
              <a:t>‹#›</a:t>
            </a:fld>
            <a:endParaRPr lang="en-US"/>
          </a:p>
        </p:txBody>
      </p:sp>
      <p:pic>
        <p:nvPicPr>
          <p:cNvPr id="9" name="Picture 8">
            <a:extLst>
              <a:ext uri="{FF2B5EF4-FFF2-40B4-BE49-F238E27FC236}">
                <a16:creationId xmlns:a16="http://schemas.microsoft.com/office/drawing/2014/main" id="{FFE21033-9ECB-F51A-1FED-C5F1073A6E36}"/>
              </a:ext>
            </a:extLst>
          </p:cNvPr>
          <p:cNvPicPr>
            <a:picLocks noChangeAspect="1"/>
          </p:cNvPicPr>
          <p:nvPr userDrawn="1"/>
        </p:nvPicPr>
        <p:blipFill rotWithShape="1">
          <a:blip r:embed="rId2"/>
          <a:srcRect t="8418" r="8750" b="23645"/>
          <a:stretch/>
        </p:blipFill>
        <p:spPr>
          <a:xfrm>
            <a:off x="9412978" y="6206736"/>
            <a:ext cx="1943581" cy="514739"/>
          </a:xfrm>
          <a:prstGeom prst="rect">
            <a:avLst/>
          </a:prstGeom>
          <a:ln>
            <a:noFill/>
          </a:ln>
        </p:spPr>
      </p:pic>
    </p:spTree>
    <p:extLst>
      <p:ext uri="{BB962C8B-B14F-4D97-AF65-F5344CB8AC3E}">
        <p14:creationId xmlns:p14="http://schemas.microsoft.com/office/powerpoint/2010/main" val="400416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69C8A6-94FF-81D3-B745-CB2718E0205A}"/>
              </a:ext>
            </a:extLst>
          </p:cNvPr>
          <p:cNvSpPr/>
          <p:nvPr userDrawn="1"/>
        </p:nvSpPr>
        <p:spPr>
          <a:xfrm>
            <a:off x="0" y="1484976"/>
            <a:ext cx="12192000" cy="1612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10515600" cy="958590"/>
          </a:xfrm>
        </p:spPr>
        <p:txBody>
          <a:bodyPr>
            <a:normAutofit/>
          </a:bodyPr>
          <a:lstStyle>
            <a:lvl1pPr>
              <a:defRPr sz="48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1828800" cy="365125"/>
          </a:xfrm>
        </p:spPr>
        <p:txBody>
          <a:bodyPr/>
          <a:lstStyle/>
          <a:p>
            <a:fld id="{540DA6E2-BC8B-BB44-BF2F-7CA679441D09}" type="datetimeFigureOut">
              <a:rPr lang="en-US" smtClean="0"/>
              <a:t>7/18/24</a:t>
            </a:fld>
            <a:endParaRPr lang="en-US"/>
          </a:p>
        </p:txBody>
      </p:sp>
      <p:sp>
        <p:nvSpPr>
          <p:cNvPr id="5" name="Footer Placeholder 4"/>
          <p:cNvSpPr>
            <a:spLocks noGrp="1"/>
          </p:cNvSpPr>
          <p:nvPr>
            <p:ph type="ftr" sz="quarter" idx="11"/>
          </p:nvPr>
        </p:nvSpPr>
        <p:spPr>
          <a:xfrm>
            <a:off x="2975825" y="6356350"/>
            <a:ext cx="4114800" cy="365125"/>
          </a:xfrm>
        </p:spPr>
        <p:txBody>
          <a:bodyPr/>
          <a:lstStyle/>
          <a:p>
            <a:endParaRPr lang="en-US" dirty="0"/>
          </a:p>
        </p:txBody>
      </p:sp>
      <p:sp>
        <p:nvSpPr>
          <p:cNvPr id="6" name="Slide Number Placeholder 5"/>
          <p:cNvSpPr>
            <a:spLocks noGrp="1"/>
          </p:cNvSpPr>
          <p:nvPr>
            <p:ph type="sldNum" sz="quarter" idx="12"/>
          </p:nvPr>
        </p:nvSpPr>
        <p:spPr>
          <a:xfrm>
            <a:off x="7399450" y="6356350"/>
            <a:ext cx="1828800" cy="365125"/>
          </a:xfrm>
        </p:spPr>
        <p:txBody>
          <a:bodyPr/>
          <a:lstStyle/>
          <a:p>
            <a:fld id="{867CBABE-ECDE-3B4E-B30F-9707AFE11F9C}" type="slidenum">
              <a:rPr lang="en-US" smtClean="0"/>
              <a:t>‹#›</a:t>
            </a:fld>
            <a:endParaRPr lang="en-US"/>
          </a:p>
        </p:txBody>
      </p:sp>
      <p:pic>
        <p:nvPicPr>
          <p:cNvPr id="7" name="Picture 6">
            <a:extLst>
              <a:ext uri="{FF2B5EF4-FFF2-40B4-BE49-F238E27FC236}">
                <a16:creationId xmlns:a16="http://schemas.microsoft.com/office/drawing/2014/main" id="{D87C183A-2DFF-798B-F2EB-F8B68F32EDC2}"/>
              </a:ext>
            </a:extLst>
          </p:cNvPr>
          <p:cNvPicPr>
            <a:picLocks noChangeAspect="1"/>
          </p:cNvPicPr>
          <p:nvPr userDrawn="1"/>
        </p:nvPicPr>
        <p:blipFill rotWithShape="1">
          <a:blip r:embed="rId2"/>
          <a:srcRect t="8418" r="8750" b="23645"/>
          <a:stretch/>
        </p:blipFill>
        <p:spPr>
          <a:xfrm>
            <a:off x="9412978" y="6206736"/>
            <a:ext cx="1943581" cy="514739"/>
          </a:xfrm>
          <a:prstGeom prst="rect">
            <a:avLst/>
          </a:prstGeom>
          <a:ln>
            <a:noFill/>
          </a:ln>
        </p:spPr>
      </p:pic>
      <p:cxnSp>
        <p:nvCxnSpPr>
          <p:cNvPr id="10" name="Straight Connector 9">
            <a:extLst>
              <a:ext uri="{FF2B5EF4-FFF2-40B4-BE49-F238E27FC236}">
                <a16:creationId xmlns:a16="http://schemas.microsoft.com/office/drawing/2014/main" id="{331DD269-B765-FF29-D989-1349D4A633D7}"/>
              </a:ext>
            </a:extLst>
          </p:cNvPr>
          <p:cNvCxnSpPr>
            <a:cxnSpLocks/>
          </p:cNvCxnSpPr>
          <p:nvPr userDrawn="1"/>
        </p:nvCxnSpPr>
        <p:spPr>
          <a:xfrm>
            <a:off x="0" y="1664364"/>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51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8BDDAB7-A654-E3D4-2749-0C423B026799}"/>
              </a:ext>
            </a:extLst>
          </p:cNvPr>
          <p:cNvSpPr>
            <a:spLocks noGrp="1"/>
          </p:cNvSpPr>
          <p:nvPr>
            <p:ph type="dt" sz="half" idx="10"/>
          </p:nvPr>
        </p:nvSpPr>
        <p:spPr>
          <a:xfrm>
            <a:off x="838200" y="6356350"/>
            <a:ext cx="1828800" cy="365125"/>
          </a:xfrm>
        </p:spPr>
        <p:txBody>
          <a:bodyPr/>
          <a:lstStyle/>
          <a:p>
            <a:fld id="{540DA6E2-BC8B-BB44-BF2F-7CA679441D09}" type="datetimeFigureOut">
              <a:rPr lang="en-US" smtClean="0"/>
              <a:t>7/18/24</a:t>
            </a:fld>
            <a:endParaRPr lang="en-US"/>
          </a:p>
        </p:txBody>
      </p:sp>
      <p:sp>
        <p:nvSpPr>
          <p:cNvPr id="8" name="Footer Placeholder 4">
            <a:extLst>
              <a:ext uri="{FF2B5EF4-FFF2-40B4-BE49-F238E27FC236}">
                <a16:creationId xmlns:a16="http://schemas.microsoft.com/office/drawing/2014/main" id="{DEFDB5AA-AEB5-4E2D-8D55-78C740C58012}"/>
              </a:ext>
            </a:extLst>
          </p:cNvPr>
          <p:cNvSpPr>
            <a:spLocks noGrp="1"/>
          </p:cNvSpPr>
          <p:nvPr>
            <p:ph type="ftr" sz="quarter" idx="11"/>
          </p:nvPr>
        </p:nvSpPr>
        <p:spPr>
          <a:xfrm>
            <a:off x="2975825" y="6356350"/>
            <a:ext cx="4114800" cy="365125"/>
          </a:xfrm>
        </p:spPr>
        <p:txBody>
          <a:bodyPr/>
          <a:lstStyle/>
          <a:p>
            <a:endParaRPr lang="en-US" dirty="0"/>
          </a:p>
        </p:txBody>
      </p:sp>
      <p:sp>
        <p:nvSpPr>
          <p:cNvPr id="9" name="Slide Number Placeholder 5">
            <a:extLst>
              <a:ext uri="{FF2B5EF4-FFF2-40B4-BE49-F238E27FC236}">
                <a16:creationId xmlns:a16="http://schemas.microsoft.com/office/drawing/2014/main" id="{406D1B45-F6DB-9BF7-BB22-AD4632366EB3}"/>
              </a:ext>
            </a:extLst>
          </p:cNvPr>
          <p:cNvSpPr>
            <a:spLocks noGrp="1"/>
          </p:cNvSpPr>
          <p:nvPr>
            <p:ph type="sldNum" sz="quarter" idx="12"/>
          </p:nvPr>
        </p:nvSpPr>
        <p:spPr>
          <a:xfrm>
            <a:off x="7399450" y="6356350"/>
            <a:ext cx="1828800" cy="365125"/>
          </a:xfrm>
        </p:spPr>
        <p:txBody>
          <a:bodyPr/>
          <a:lstStyle/>
          <a:p>
            <a:fld id="{867CBABE-ECDE-3B4E-B30F-9707AFE11F9C}" type="slidenum">
              <a:rPr lang="en-US" smtClean="0"/>
              <a:t>‹#›</a:t>
            </a:fld>
            <a:endParaRPr lang="en-US"/>
          </a:p>
        </p:txBody>
      </p:sp>
      <p:pic>
        <p:nvPicPr>
          <p:cNvPr id="4" name="Picture 3">
            <a:extLst>
              <a:ext uri="{FF2B5EF4-FFF2-40B4-BE49-F238E27FC236}">
                <a16:creationId xmlns:a16="http://schemas.microsoft.com/office/drawing/2014/main" id="{5284BBED-5088-565F-FBA2-E978D05F2CD4}"/>
              </a:ext>
            </a:extLst>
          </p:cNvPr>
          <p:cNvPicPr>
            <a:picLocks noChangeAspect="1"/>
          </p:cNvPicPr>
          <p:nvPr userDrawn="1"/>
        </p:nvPicPr>
        <p:blipFill rotWithShape="1">
          <a:blip r:embed="rId2"/>
          <a:srcRect t="8418" r="8750" b="23645"/>
          <a:stretch/>
        </p:blipFill>
        <p:spPr>
          <a:xfrm>
            <a:off x="9412978" y="6206736"/>
            <a:ext cx="1943581" cy="514739"/>
          </a:xfrm>
          <a:prstGeom prst="rect">
            <a:avLst/>
          </a:prstGeom>
          <a:ln>
            <a:noFill/>
          </a:ln>
        </p:spPr>
      </p:pic>
    </p:spTree>
    <p:extLst>
      <p:ext uri="{BB962C8B-B14F-4D97-AF65-F5344CB8AC3E}">
        <p14:creationId xmlns:p14="http://schemas.microsoft.com/office/powerpoint/2010/main" val="76103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8591"/>
          </a:xfrm>
        </p:spPr>
        <p:txBody>
          <a:bodyPr>
            <a:normAutofit/>
          </a:bodyPr>
          <a:lstStyle>
            <a:lvl1pPr>
              <a:defRPr sz="4800" b="1">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9A7D8DE1-198E-5B42-CCB9-5CF26FF3C146}"/>
              </a:ext>
            </a:extLst>
          </p:cNvPr>
          <p:cNvSpPr>
            <a:spLocks noGrp="1"/>
          </p:cNvSpPr>
          <p:nvPr>
            <p:ph type="dt" sz="half" idx="10"/>
          </p:nvPr>
        </p:nvSpPr>
        <p:spPr>
          <a:xfrm>
            <a:off x="838200" y="6356350"/>
            <a:ext cx="1828800" cy="365125"/>
          </a:xfrm>
        </p:spPr>
        <p:txBody>
          <a:bodyPr/>
          <a:lstStyle/>
          <a:p>
            <a:fld id="{540DA6E2-BC8B-BB44-BF2F-7CA679441D09}" type="datetimeFigureOut">
              <a:rPr lang="en-US" smtClean="0"/>
              <a:t>7/18/24</a:t>
            </a:fld>
            <a:endParaRPr lang="en-US"/>
          </a:p>
        </p:txBody>
      </p:sp>
      <p:sp>
        <p:nvSpPr>
          <p:cNvPr id="15" name="Footer Placeholder 4">
            <a:extLst>
              <a:ext uri="{FF2B5EF4-FFF2-40B4-BE49-F238E27FC236}">
                <a16:creationId xmlns:a16="http://schemas.microsoft.com/office/drawing/2014/main" id="{82F33FEB-94FB-2050-BDDE-CD683FA43A32}"/>
              </a:ext>
            </a:extLst>
          </p:cNvPr>
          <p:cNvSpPr>
            <a:spLocks noGrp="1"/>
          </p:cNvSpPr>
          <p:nvPr>
            <p:ph type="ftr" sz="quarter" idx="11"/>
          </p:nvPr>
        </p:nvSpPr>
        <p:spPr>
          <a:xfrm>
            <a:off x="2975825" y="6356350"/>
            <a:ext cx="4114800" cy="365125"/>
          </a:xfrm>
        </p:spPr>
        <p:txBody>
          <a:bodyPr/>
          <a:lstStyle/>
          <a:p>
            <a:endParaRPr lang="en-US" dirty="0"/>
          </a:p>
        </p:txBody>
      </p:sp>
      <p:sp>
        <p:nvSpPr>
          <p:cNvPr id="16" name="Slide Number Placeholder 5">
            <a:extLst>
              <a:ext uri="{FF2B5EF4-FFF2-40B4-BE49-F238E27FC236}">
                <a16:creationId xmlns:a16="http://schemas.microsoft.com/office/drawing/2014/main" id="{27C188D0-227A-47EC-99BF-14BA9D378915}"/>
              </a:ext>
            </a:extLst>
          </p:cNvPr>
          <p:cNvSpPr>
            <a:spLocks noGrp="1"/>
          </p:cNvSpPr>
          <p:nvPr>
            <p:ph type="sldNum" sz="quarter" idx="12"/>
          </p:nvPr>
        </p:nvSpPr>
        <p:spPr>
          <a:xfrm>
            <a:off x="7399450" y="6356350"/>
            <a:ext cx="1828800" cy="365125"/>
          </a:xfrm>
        </p:spPr>
        <p:txBody>
          <a:bodyPr/>
          <a:lstStyle/>
          <a:p>
            <a:fld id="{867CBABE-ECDE-3B4E-B30F-9707AFE11F9C}" type="slidenum">
              <a:rPr lang="en-US" smtClean="0"/>
              <a:t>‹#›</a:t>
            </a:fld>
            <a:endParaRPr lang="en-US"/>
          </a:p>
        </p:txBody>
      </p:sp>
      <p:sp>
        <p:nvSpPr>
          <p:cNvPr id="18" name="Rectangle 17">
            <a:extLst>
              <a:ext uri="{FF2B5EF4-FFF2-40B4-BE49-F238E27FC236}">
                <a16:creationId xmlns:a16="http://schemas.microsoft.com/office/drawing/2014/main" id="{6F3062E9-D561-8AB0-4A19-9440173E30CF}"/>
              </a:ext>
            </a:extLst>
          </p:cNvPr>
          <p:cNvSpPr/>
          <p:nvPr userDrawn="1"/>
        </p:nvSpPr>
        <p:spPr>
          <a:xfrm>
            <a:off x="0" y="1484976"/>
            <a:ext cx="12192000" cy="1612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7F66197-AB59-CBCB-54AE-440B9567F25B}"/>
              </a:ext>
            </a:extLst>
          </p:cNvPr>
          <p:cNvCxnSpPr>
            <a:cxnSpLocks/>
          </p:cNvCxnSpPr>
          <p:nvPr userDrawn="1"/>
        </p:nvCxnSpPr>
        <p:spPr>
          <a:xfrm>
            <a:off x="0" y="1664364"/>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67D2871-4FD2-1800-AABF-043F9259EBA4}"/>
              </a:ext>
            </a:extLst>
          </p:cNvPr>
          <p:cNvPicPr>
            <a:picLocks noChangeAspect="1"/>
          </p:cNvPicPr>
          <p:nvPr userDrawn="1"/>
        </p:nvPicPr>
        <p:blipFill rotWithShape="1">
          <a:blip r:embed="rId2"/>
          <a:srcRect t="8418" r="8750" b="23645"/>
          <a:stretch/>
        </p:blipFill>
        <p:spPr>
          <a:xfrm>
            <a:off x="9412978" y="6206736"/>
            <a:ext cx="1943581" cy="514739"/>
          </a:xfrm>
          <a:prstGeom prst="rect">
            <a:avLst/>
          </a:prstGeom>
          <a:ln>
            <a:noFill/>
          </a:ln>
        </p:spPr>
      </p:pic>
    </p:spTree>
    <p:extLst>
      <p:ext uri="{BB962C8B-B14F-4D97-AF65-F5344CB8AC3E}">
        <p14:creationId xmlns:p14="http://schemas.microsoft.com/office/powerpoint/2010/main" val="148805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971291"/>
          </a:xfrm>
        </p:spPr>
        <p:txBody>
          <a:bodyPr>
            <a:normAutofit/>
          </a:bodyPr>
          <a:lstStyle>
            <a:lvl1pPr>
              <a:defRPr sz="4800" b="1">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812925"/>
            <a:ext cx="5157787" cy="692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812925"/>
            <a:ext cx="5183188" cy="692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EA4BD7DF-1910-9B29-0637-9B53C75A38BB}"/>
              </a:ext>
            </a:extLst>
          </p:cNvPr>
          <p:cNvSpPr>
            <a:spLocks noGrp="1"/>
          </p:cNvSpPr>
          <p:nvPr>
            <p:ph type="dt" sz="half" idx="10"/>
          </p:nvPr>
        </p:nvSpPr>
        <p:spPr>
          <a:xfrm>
            <a:off x="838200" y="6356350"/>
            <a:ext cx="1828800" cy="365125"/>
          </a:xfrm>
        </p:spPr>
        <p:txBody>
          <a:bodyPr/>
          <a:lstStyle/>
          <a:p>
            <a:fld id="{540DA6E2-BC8B-BB44-BF2F-7CA679441D09}" type="datetimeFigureOut">
              <a:rPr lang="en-US" smtClean="0"/>
              <a:t>7/18/24</a:t>
            </a:fld>
            <a:endParaRPr lang="en-US"/>
          </a:p>
        </p:txBody>
      </p:sp>
      <p:sp>
        <p:nvSpPr>
          <p:cNvPr id="17" name="Footer Placeholder 4">
            <a:extLst>
              <a:ext uri="{FF2B5EF4-FFF2-40B4-BE49-F238E27FC236}">
                <a16:creationId xmlns:a16="http://schemas.microsoft.com/office/drawing/2014/main" id="{8C92153E-6B61-85F9-BAD4-BF6909FC1A81}"/>
              </a:ext>
            </a:extLst>
          </p:cNvPr>
          <p:cNvSpPr>
            <a:spLocks noGrp="1"/>
          </p:cNvSpPr>
          <p:nvPr>
            <p:ph type="ftr" sz="quarter" idx="11"/>
          </p:nvPr>
        </p:nvSpPr>
        <p:spPr>
          <a:xfrm>
            <a:off x="2975825" y="6356350"/>
            <a:ext cx="4114800" cy="365125"/>
          </a:xfrm>
        </p:spPr>
        <p:txBody>
          <a:bodyPr/>
          <a:lstStyle/>
          <a:p>
            <a:endParaRPr lang="en-US" dirty="0"/>
          </a:p>
        </p:txBody>
      </p:sp>
      <p:sp>
        <p:nvSpPr>
          <p:cNvPr id="18" name="Slide Number Placeholder 5">
            <a:extLst>
              <a:ext uri="{FF2B5EF4-FFF2-40B4-BE49-F238E27FC236}">
                <a16:creationId xmlns:a16="http://schemas.microsoft.com/office/drawing/2014/main" id="{ABE637F9-31BE-9418-D359-92407DD1B7C8}"/>
              </a:ext>
            </a:extLst>
          </p:cNvPr>
          <p:cNvSpPr>
            <a:spLocks noGrp="1"/>
          </p:cNvSpPr>
          <p:nvPr>
            <p:ph type="sldNum" sz="quarter" idx="12"/>
          </p:nvPr>
        </p:nvSpPr>
        <p:spPr>
          <a:xfrm>
            <a:off x="7399450" y="6356350"/>
            <a:ext cx="1828800" cy="365125"/>
          </a:xfrm>
        </p:spPr>
        <p:txBody>
          <a:bodyPr/>
          <a:lstStyle/>
          <a:p>
            <a:fld id="{867CBABE-ECDE-3B4E-B30F-9707AFE11F9C}" type="slidenum">
              <a:rPr lang="en-US" smtClean="0"/>
              <a:t>‹#›</a:t>
            </a:fld>
            <a:endParaRPr lang="en-US"/>
          </a:p>
        </p:txBody>
      </p:sp>
      <p:sp>
        <p:nvSpPr>
          <p:cNvPr id="20" name="Rectangle 19">
            <a:extLst>
              <a:ext uri="{FF2B5EF4-FFF2-40B4-BE49-F238E27FC236}">
                <a16:creationId xmlns:a16="http://schemas.microsoft.com/office/drawing/2014/main" id="{94F410BD-7CD5-306D-27B1-6DD38E5B71F2}"/>
              </a:ext>
            </a:extLst>
          </p:cNvPr>
          <p:cNvSpPr/>
          <p:nvPr userDrawn="1"/>
        </p:nvSpPr>
        <p:spPr>
          <a:xfrm>
            <a:off x="0" y="1484976"/>
            <a:ext cx="12192000" cy="1612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D83FA96-E4C7-54E4-E93A-4F4763528843}"/>
              </a:ext>
            </a:extLst>
          </p:cNvPr>
          <p:cNvCxnSpPr>
            <a:cxnSpLocks/>
          </p:cNvCxnSpPr>
          <p:nvPr userDrawn="1"/>
        </p:nvCxnSpPr>
        <p:spPr>
          <a:xfrm>
            <a:off x="0" y="1664364"/>
            <a:ext cx="12192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8A64A27-BA24-8D28-6271-29C8DAAF96DD}"/>
              </a:ext>
            </a:extLst>
          </p:cNvPr>
          <p:cNvPicPr>
            <a:picLocks noChangeAspect="1"/>
          </p:cNvPicPr>
          <p:nvPr userDrawn="1"/>
        </p:nvPicPr>
        <p:blipFill rotWithShape="1">
          <a:blip r:embed="rId2"/>
          <a:srcRect t="8418" r="8750" b="23645"/>
          <a:stretch/>
        </p:blipFill>
        <p:spPr>
          <a:xfrm>
            <a:off x="9412978" y="6206736"/>
            <a:ext cx="1943581" cy="514739"/>
          </a:xfrm>
          <a:prstGeom prst="rect">
            <a:avLst/>
          </a:prstGeom>
          <a:ln>
            <a:noFill/>
          </a:ln>
        </p:spPr>
      </p:pic>
    </p:spTree>
    <p:extLst>
      <p:ext uri="{BB962C8B-B14F-4D97-AF65-F5344CB8AC3E}">
        <p14:creationId xmlns:p14="http://schemas.microsoft.com/office/powerpoint/2010/main" val="407772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9032"/>
          </a:xfrm>
        </p:spPr>
        <p:txBody>
          <a:bodyPr>
            <a:normAutofit/>
          </a:bodyPr>
          <a:lstStyle>
            <a:lvl1pPr>
              <a:defRPr sz="4800" b="1"/>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23CD92DF-2237-C6A7-8459-0507EBDCE067}"/>
              </a:ext>
            </a:extLst>
          </p:cNvPr>
          <p:cNvSpPr>
            <a:spLocks noGrp="1"/>
          </p:cNvSpPr>
          <p:nvPr>
            <p:ph type="dt" sz="half" idx="10"/>
          </p:nvPr>
        </p:nvSpPr>
        <p:spPr>
          <a:xfrm>
            <a:off x="838200" y="6356350"/>
            <a:ext cx="1828800" cy="365125"/>
          </a:xfrm>
        </p:spPr>
        <p:txBody>
          <a:bodyPr/>
          <a:lstStyle/>
          <a:p>
            <a:fld id="{540DA6E2-BC8B-BB44-BF2F-7CA679441D09}" type="datetimeFigureOut">
              <a:rPr lang="en-US" smtClean="0"/>
              <a:t>7/18/24</a:t>
            </a:fld>
            <a:endParaRPr lang="en-US"/>
          </a:p>
        </p:txBody>
      </p:sp>
      <p:sp>
        <p:nvSpPr>
          <p:cNvPr id="7" name="Footer Placeholder 4">
            <a:extLst>
              <a:ext uri="{FF2B5EF4-FFF2-40B4-BE49-F238E27FC236}">
                <a16:creationId xmlns:a16="http://schemas.microsoft.com/office/drawing/2014/main" id="{6AC10BAD-DAEC-1693-12EA-2CB2234DF1DF}"/>
              </a:ext>
            </a:extLst>
          </p:cNvPr>
          <p:cNvSpPr>
            <a:spLocks noGrp="1"/>
          </p:cNvSpPr>
          <p:nvPr>
            <p:ph type="ftr" sz="quarter" idx="11"/>
          </p:nvPr>
        </p:nvSpPr>
        <p:spPr>
          <a:xfrm>
            <a:off x="2975825" y="6356350"/>
            <a:ext cx="4114800" cy="365125"/>
          </a:xfrm>
        </p:spPr>
        <p:txBody>
          <a:bodyPr/>
          <a:lstStyle/>
          <a:p>
            <a:endParaRPr lang="en-US" dirty="0"/>
          </a:p>
        </p:txBody>
      </p:sp>
      <p:sp>
        <p:nvSpPr>
          <p:cNvPr id="8" name="Slide Number Placeholder 5">
            <a:extLst>
              <a:ext uri="{FF2B5EF4-FFF2-40B4-BE49-F238E27FC236}">
                <a16:creationId xmlns:a16="http://schemas.microsoft.com/office/drawing/2014/main" id="{2FEFB297-228D-CC75-AD16-DB1131530F74}"/>
              </a:ext>
            </a:extLst>
          </p:cNvPr>
          <p:cNvSpPr>
            <a:spLocks noGrp="1"/>
          </p:cNvSpPr>
          <p:nvPr>
            <p:ph type="sldNum" sz="quarter" idx="12"/>
          </p:nvPr>
        </p:nvSpPr>
        <p:spPr>
          <a:xfrm>
            <a:off x="7399450" y="6356350"/>
            <a:ext cx="1828800" cy="365125"/>
          </a:xfrm>
        </p:spPr>
        <p:txBody>
          <a:bodyPr/>
          <a:lstStyle/>
          <a:p>
            <a:fld id="{867CBABE-ECDE-3B4E-B30F-9707AFE11F9C}" type="slidenum">
              <a:rPr lang="en-US" smtClean="0"/>
              <a:t>‹#›</a:t>
            </a:fld>
            <a:endParaRPr lang="en-US"/>
          </a:p>
        </p:txBody>
      </p:sp>
      <p:pic>
        <p:nvPicPr>
          <p:cNvPr id="3" name="Picture 2">
            <a:extLst>
              <a:ext uri="{FF2B5EF4-FFF2-40B4-BE49-F238E27FC236}">
                <a16:creationId xmlns:a16="http://schemas.microsoft.com/office/drawing/2014/main" id="{AA3EA677-5276-852B-2C64-0AD2DD03E405}"/>
              </a:ext>
            </a:extLst>
          </p:cNvPr>
          <p:cNvPicPr>
            <a:picLocks noChangeAspect="1"/>
          </p:cNvPicPr>
          <p:nvPr userDrawn="1"/>
        </p:nvPicPr>
        <p:blipFill rotWithShape="1">
          <a:blip r:embed="rId2"/>
          <a:srcRect t="8418" r="8750" b="23645"/>
          <a:stretch/>
        </p:blipFill>
        <p:spPr>
          <a:xfrm>
            <a:off x="9412978" y="6206736"/>
            <a:ext cx="1943581" cy="514739"/>
          </a:xfrm>
          <a:prstGeom prst="rect">
            <a:avLst/>
          </a:prstGeom>
          <a:ln>
            <a:noFill/>
          </a:ln>
        </p:spPr>
      </p:pic>
    </p:spTree>
    <p:extLst>
      <p:ext uri="{BB962C8B-B14F-4D97-AF65-F5344CB8AC3E}">
        <p14:creationId xmlns:p14="http://schemas.microsoft.com/office/powerpoint/2010/main" val="352150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332F781-6012-52FE-5E03-5C683E97FA34}"/>
              </a:ext>
            </a:extLst>
          </p:cNvPr>
          <p:cNvSpPr>
            <a:spLocks noGrp="1"/>
          </p:cNvSpPr>
          <p:nvPr>
            <p:ph type="dt" sz="half" idx="10"/>
          </p:nvPr>
        </p:nvSpPr>
        <p:spPr>
          <a:xfrm>
            <a:off x="838200" y="6356350"/>
            <a:ext cx="1828800" cy="365125"/>
          </a:xfrm>
        </p:spPr>
        <p:txBody>
          <a:bodyPr/>
          <a:lstStyle/>
          <a:p>
            <a:fld id="{540DA6E2-BC8B-BB44-BF2F-7CA679441D09}" type="datetimeFigureOut">
              <a:rPr lang="en-US" smtClean="0"/>
              <a:t>7/18/24</a:t>
            </a:fld>
            <a:endParaRPr lang="en-US"/>
          </a:p>
        </p:txBody>
      </p:sp>
      <p:sp>
        <p:nvSpPr>
          <p:cNvPr id="6" name="Footer Placeholder 4">
            <a:extLst>
              <a:ext uri="{FF2B5EF4-FFF2-40B4-BE49-F238E27FC236}">
                <a16:creationId xmlns:a16="http://schemas.microsoft.com/office/drawing/2014/main" id="{C7899A4B-C23D-7AA6-E80F-0AD94DC03573}"/>
              </a:ext>
            </a:extLst>
          </p:cNvPr>
          <p:cNvSpPr>
            <a:spLocks noGrp="1"/>
          </p:cNvSpPr>
          <p:nvPr>
            <p:ph type="ftr" sz="quarter" idx="11"/>
          </p:nvPr>
        </p:nvSpPr>
        <p:spPr>
          <a:xfrm>
            <a:off x="2975825" y="6356350"/>
            <a:ext cx="4114800" cy="365125"/>
          </a:xfrm>
        </p:spPr>
        <p:txBody>
          <a:bodyPr/>
          <a:lstStyle/>
          <a:p>
            <a:endParaRPr lang="en-US" dirty="0"/>
          </a:p>
        </p:txBody>
      </p:sp>
      <p:sp>
        <p:nvSpPr>
          <p:cNvPr id="7" name="Slide Number Placeholder 5">
            <a:extLst>
              <a:ext uri="{FF2B5EF4-FFF2-40B4-BE49-F238E27FC236}">
                <a16:creationId xmlns:a16="http://schemas.microsoft.com/office/drawing/2014/main" id="{C4896F0C-0D58-B32A-D719-56F457C63D5A}"/>
              </a:ext>
            </a:extLst>
          </p:cNvPr>
          <p:cNvSpPr>
            <a:spLocks noGrp="1"/>
          </p:cNvSpPr>
          <p:nvPr>
            <p:ph type="sldNum" sz="quarter" idx="12"/>
          </p:nvPr>
        </p:nvSpPr>
        <p:spPr>
          <a:xfrm>
            <a:off x="7399450" y="6356350"/>
            <a:ext cx="1828800" cy="365125"/>
          </a:xfrm>
        </p:spPr>
        <p:txBody>
          <a:bodyPr/>
          <a:lstStyle/>
          <a:p>
            <a:fld id="{867CBABE-ECDE-3B4E-B30F-9707AFE11F9C}" type="slidenum">
              <a:rPr lang="en-US" smtClean="0"/>
              <a:t>‹#›</a:t>
            </a:fld>
            <a:endParaRPr lang="en-US"/>
          </a:p>
        </p:txBody>
      </p:sp>
      <p:pic>
        <p:nvPicPr>
          <p:cNvPr id="2" name="Picture 1">
            <a:extLst>
              <a:ext uri="{FF2B5EF4-FFF2-40B4-BE49-F238E27FC236}">
                <a16:creationId xmlns:a16="http://schemas.microsoft.com/office/drawing/2014/main" id="{F50E4DAC-CFC8-D043-6C97-B85D6F79A057}"/>
              </a:ext>
            </a:extLst>
          </p:cNvPr>
          <p:cNvPicPr>
            <a:picLocks noChangeAspect="1"/>
          </p:cNvPicPr>
          <p:nvPr userDrawn="1"/>
        </p:nvPicPr>
        <p:blipFill rotWithShape="1">
          <a:blip r:embed="rId2"/>
          <a:srcRect t="8418" r="8750" b="23645"/>
          <a:stretch/>
        </p:blipFill>
        <p:spPr>
          <a:xfrm>
            <a:off x="9412978" y="6206736"/>
            <a:ext cx="1943581" cy="514739"/>
          </a:xfrm>
          <a:prstGeom prst="rect">
            <a:avLst/>
          </a:prstGeom>
          <a:ln>
            <a:noFill/>
          </a:ln>
        </p:spPr>
      </p:pic>
    </p:spTree>
    <p:extLst>
      <p:ext uri="{BB962C8B-B14F-4D97-AF65-F5344CB8AC3E}">
        <p14:creationId xmlns:p14="http://schemas.microsoft.com/office/powerpoint/2010/main" val="2378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55F68F-A5B8-C7D8-BE70-4016F10A8D94}"/>
              </a:ext>
            </a:extLst>
          </p:cNvPr>
          <p:cNvPicPr>
            <a:picLocks noChangeAspect="1"/>
          </p:cNvPicPr>
          <p:nvPr userDrawn="1"/>
        </p:nvPicPr>
        <p:blipFill>
          <a:blip r:embed="rId2"/>
          <a:stretch>
            <a:fillRect/>
          </a:stretch>
        </p:blipFill>
        <p:spPr>
          <a:xfrm>
            <a:off x="9412978" y="6209411"/>
            <a:ext cx="1999788" cy="512064"/>
          </a:xfrm>
          <a:prstGeom prst="rect">
            <a:avLst/>
          </a:prstGeom>
        </p:spPr>
      </p:pic>
      <p:sp>
        <p:nvSpPr>
          <p:cNvPr id="8" name="TextBox 7">
            <a:extLst>
              <a:ext uri="{FF2B5EF4-FFF2-40B4-BE49-F238E27FC236}">
                <a16:creationId xmlns:a16="http://schemas.microsoft.com/office/drawing/2014/main" id="{673446AB-27D9-323D-DCEB-890B6D0AA9DE}"/>
              </a:ext>
            </a:extLst>
          </p:cNvPr>
          <p:cNvSpPr txBox="1"/>
          <p:nvPr userDrawn="1"/>
        </p:nvSpPr>
        <p:spPr>
          <a:xfrm>
            <a:off x="2214937" y="1805050"/>
            <a:ext cx="7762125" cy="2215991"/>
          </a:xfrm>
          <a:prstGeom prst="rect">
            <a:avLst/>
          </a:prstGeom>
          <a:noFill/>
        </p:spPr>
        <p:txBody>
          <a:bodyPr wrap="none" rtlCol="0">
            <a:spAutoFit/>
          </a:bodyPr>
          <a:lstStyle/>
          <a:p>
            <a:pPr algn="ctr"/>
            <a:r>
              <a:rPr lang="en-US" sz="13800" b="1" dirty="0"/>
              <a:t>Thank You</a:t>
            </a:r>
          </a:p>
        </p:txBody>
      </p:sp>
    </p:spTree>
    <p:extLst>
      <p:ext uri="{BB962C8B-B14F-4D97-AF65-F5344CB8AC3E}">
        <p14:creationId xmlns:p14="http://schemas.microsoft.com/office/powerpoint/2010/main" val="40182878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0E44A75E-3E1D-65C1-57A3-FC54B07D1B94}"/>
              </a:ext>
            </a:extLst>
          </p:cNvPr>
          <p:cNvSpPr>
            <a:spLocks noGrp="1"/>
          </p:cNvSpPr>
          <p:nvPr>
            <p:ph type="dt" sz="half" idx="10"/>
          </p:nvPr>
        </p:nvSpPr>
        <p:spPr>
          <a:xfrm>
            <a:off x="838200" y="6356350"/>
            <a:ext cx="1828800" cy="365125"/>
          </a:xfrm>
        </p:spPr>
        <p:txBody>
          <a:bodyPr/>
          <a:lstStyle/>
          <a:p>
            <a:fld id="{540DA6E2-BC8B-BB44-BF2F-7CA679441D09}" type="datetimeFigureOut">
              <a:rPr lang="en-US" smtClean="0"/>
              <a:t>7/18/24</a:t>
            </a:fld>
            <a:endParaRPr lang="en-US"/>
          </a:p>
        </p:txBody>
      </p:sp>
      <p:sp>
        <p:nvSpPr>
          <p:cNvPr id="9" name="Footer Placeholder 4">
            <a:extLst>
              <a:ext uri="{FF2B5EF4-FFF2-40B4-BE49-F238E27FC236}">
                <a16:creationId xmlns:a16="http://schemas.microsoft.com/office/drawing/2014/main" id="{5DB8588D-BE8A-9498-839E-71ACB9378A44}"/>
              </a:ext>
            </a:extLst>
          </p:cNvPr>
          <p:cNvSpPr>
            <a:spLocks noGrp="1"/>
          </p:cNvSpPr>
          <p:nvPr>
            <p:ph type="ftr" sz="quarter" idx="11"/>
          </p:nvPr>
        </p:nvSpPr>
        <p:spPr>
          <a:xfrm>
            <a:off x="2975825" y="6356350"/>
            <a:ext cx="4114800" cy="365125"/>
          </a:xfrm>
        </p:spPr>
        <p:txBody>
          <a:bodyPr/>
          <a:lstStyle/>
          <a:p>
            <a:endParaRPr lang="en-US" dirty="0"/>
          </a:p>
        </p:txBody>
      </p:sp>
      <p:sp>
        <p:nvSpPr>
          <p:cNvPr id="10" name="Slide Number Placeholder 5">
            <a:extLst>
              <a:ext uri="{FF2B5EF4-FFF2-40B4-BE49-F238E27FC236}">
                <a16:creationId xmlns:a16="http://schemas.microsoft.com/office/drawing/2014/main" id="{0601AF12-8EC3-E093-16C4-9FF8AB7D28E9}"/>
              </a:ext>
            </a:extLst>
          </p:cNvPr>
          <p:cNvSpPr>
            <a:spLocks noGrp="1"/>
          </p:cNvSpPr>
          <p:nvPr>
            <p:ph type="sldNum" sz="quarter" idx="12"/>
          </p:nvPr>
        </p:nvSpPr>
        <p:spPr>
          <a:xfrm>
            <a:off x="7399450" y="6356350"/>
            <a:ext cx="1828800" cy="365125"/>
          </a:xfrm>
        </p:spPr>
        <p:txBody>
          <a:bodyPr/>
          <a:lstStyle/>
          <a:p>
            <a:fld id="{867CBABE-ECDE-3B4E-B30F-9707AFE11F9C}" type="slidenum">
              <a:rPr lang="en-US" smtClean="0"/>
              <a:t>‹#›</a:t>
            </a:fld>
            <a:endParaRPr lang="en-US"/>
          </a:p>
        </p:txBody>
      </p:sp>
      <p:pic>
        <p:nvPicPr>
          <p:cNvPr id="5" name="Picture 4">
            <a:extLst>
              <a:ext uri="{FF2B5EF4-FFF2-40B4-BE49-F238E27FC236}">
                <a16:creationId xmlns:a16="http://schemas.microsoft.com/office/drawing/2014/main" id="{9FF57C05-0CA9-2F4C-12B1-8003B537C060}"/>
              </a:ext>
            </a:extLst>
          </p:cNvPr>
          <p:cNvPicPr>
            <a:picLocks noChangeAspect="1"/>
          </p:cNvPicPr>
          <p:nvPr userDrawn="1"/>
        </p:nvPicPr>
        <p:blipFill rotWithShape="1">
          <a:blip r:embed="rId2"/>
          <a:srcRect t="8418" r="8750" b="23645"/>
          <a:stretch/>
        </p:blipFill>
        <p:spPr>
          <a:xfrm>
            <a:off x="9412978" y="6206736"/>
            <a:ext cx="1943581" cy="514739"/>
          </a:xfrm>
          <a:prstGeom prst="rect">
            <a:avLst/>
          </a:prstGeom>
          <a:ln>
            <a:noFill/>
          </a:ln>
        </p:spPr>
      </p:pic>
    </p:spTree>
    <p:extLst>
      <p:ext uri="{BB962C8B-B14F-4D97-AF65-F5344CB8AC3E}">
        <p14:creationId xmlns:p14="http://schemas.microsoft.com/office/powerpoint/2010/main" val="218513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DA6E2-BC8B-BB44-BF2F-7CA679441D09}" type="datetimeFigureOut">
              <a:rPr lang="en-US" smtClean="0"/>
              <a:t>7/18/24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CBABE-ECDE-3B4E-B30F-9707AFE11F9C}" type="slidenum">
              <a:rPr lang="en-US" smtClean="0"/>
              <a:t>‹#›</a:t>
            </a:fld>
            <a:endParaRPr lang="en-US"/>
          </a:p>
        </p:txBody>
      </p:sp>
    </p:spTree>
    <p:extLst>
      <p:ext uri="{BB962C8B-B14F-4D97-AF65-F5344CB8AC3E}">
        <p14:creationId xmlns:p14="http://schemas.microsoft.com/office/powerpoint/2010/main" val="1961267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zld8dems.us4.list-manage.com/track/click?u=283921b171c71300e7e8c96e3&amp;id=7915a8aa67&amp;e=ffda42fb19" TargetMode="External"/><Relationship Id="rId2" Type="http://schemas.openxmlformats.org/officeDocument/2006/relationships/hyperlink" Target="https://azld8dems.us4.list-manage.com/track/click?u=283921b171c71300e7e8c96e3&amp;id=fb7c535bc0&amp;e=ffda42fb19" TargetMode="External"/><Relationship Id="rId1" Type="http://schemas.openxmlformats.org/officeDocument/2006/relationships/slideLayout" Target="../slideLayouts/slideLayout2.xml"/><Relationship Id="rId4" Type="http://schemas.openxmlformats.org/officeDocument/2006/relationships/hyperlink" Target="https://azld8dems.us4.list-manage.com/track/click?u=283921b171c71300e7e8c96e3&amp;id=6a0f58abac&amp;e=ffda42fb19"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02FD-A2C3-0DF5-FD55-B5975F17F600}"/>
              </a:ext>
            </a:extLst>
          </p:cNvPr>
          <p:cNvSpPr>
            <a:spLocks noGrp="1"/>
          </p:cNvSpPr>
          <p:nvPr>
            <p:ph type="ctrTitle"/>
          </p:nvPr>
        </p:nvSpPr>
        <p:spPr/>
        <p:txBody>
          <a:bodyPr/>
          <a:lstStyle/>
          <a:p>
            <a:r>
              <a:rPr lang="en-US" b="1" dirty="0"/>
              <a:t>Canvassing with the Pros</a:t>
            </a:r>
          </a:p>
        </p:txBody>
      </p:sp>
      <p:sp>
        <p:nvSpPr>
          <p:cNvPr id="3" name="Subtitle 2">
            <a:extLst>
              <a:ext uri="{FF2B5EF4-FFF2-40B4-BE49-F238E27FC236}">
                <a16:creationId xmlns:a16="http://schemas.microsoft.com/office/drawing/2014/main" id="{D2D0AE03-6259-4C17-1D2E-4E6668DB0688}"/>
              </a:ext>
            </a:extLst>
          </p:cNvPr>
          <p:cNvSpPr>
            <a:spLocks noGrp="1"/>
          </p:cNvSpPr>
          <p:nvPr>
            <p:ph type="subTitle" idx="1"/>
          </p:nvPr>
        </p:nvSpPr>
        <p:spPr/>
        <p:txBody>
          <a:bodyPr/>
          <a:lstStyle/>
          <a:p>
            <a:r>
              <a:rPr lang="en-US" dirty="0"/>
              <a:t>Featuring presentation from </a:t>
            </a:r>
          </a:p>
          <a:p>
            <a:r>
              <a:rPr lang="en-US" dirty="0"/>
              <a:t>Jared Goldberg</a:t>
            </a:r>
          </a:p>
          <a:p>
            <a:r>
              <a:rPr lang="en-US" dirty="0"/>
              <a:t>LD8 Coordinated Campaign Leader </a:t>
            </a:r>
          </a:p>
        </p:txBody>
      </p:sp>
    </p:spTree>
    <p:extLst>
      <p:ext uri="{BB962C8B-B14F-4D97-AF65-F5344CB8AC3E}">
        <p14:creationId xmlns:p14="http://schemas.microsoft.com/office/powerpoint/2010/main" val="135167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B446-74BD-E220-E267-45E93D6CF729}"/>
              </a:ext>
            </a:extLst>
          </p:cNvPr>
          <p:cNvSpPr>
            <a:spLocks noGrp="1"/>
          </p:cNvSpPr>
          <p:nvPr>
            <p:ph type="title"/>
          </p:nvPr>
        </p:nvSpPr>
        <p:spPr/>
        <p:txBody>
          <a:bodyPr>
            <a:noAutofit/>
          </a:bodyPr>
          <a:lstStyle/>
          <a:p>
            <a:r>
              <a:rPr lang="en-US" sz="3600" dirty="0"/>
              <a:t>Download the canvassing app from your </a:t>
            </a:r>
            <a:br>
              <a:rPr lang="en-US" sz="3600" dirty="0"/>
            </a:br>
            <a:r>
              <a:rPr lang="en-US" sz="3600" dirty="0"/>
              <a:t>device's app store and install it.</a:t>
            </a:r>
          </a:p>
        </p:txBody>
      </p:sp>
      <p:sp>
        <p:nvSpPr>
          <p:cNvPr id="9" name="TextBox 8">
            <a:extLst>
              <a:ext uri="{FF2B5EF4-FFF2-40B4-BE49-F238E27FC236}">
                <a16:creationId xmlns:a16="http://schemas.microsoft.com/office/drawing/2014/main" id="{68461B66-537A-E111-8F2D-27D69A2FBDB4}"/>
              </a:ext>
            </a:extLst>
          </p:cNvPr>
          <p:cNvSpPr txBox="1"/>
          <p:nvPr/>
        </p:nvSpPr>
        <p:spPr>
          <a:xfrm>
            <a:off x="838200" y="2132659"/>
            <a:ext cx="5257800" cy="1477328"/>
          </a:xfrm>
          <a:prstGeom prst="rect">
            <a:avLst/>
          </a:prstGeom>
          <a:noFill/>
        </p:spPr>
        <p:txBody>
          <a:bodyPr wrap="square">
            <a:spAutoFit/>
          </a:bodyPr>
          <a:lstStyle/>
          <a:p>
            <a:r>
              <a:rPr lang="en-US" b="1" dirty="0">
                <a:solidFill>
                  <a:schemeClr val="accent1"/>
                </a:solidFill>
              </a:rPr>
              <a:t>1. Download the App on your phone: </a:t>
            </a:r>
          </a:p>
          <a:p>
            <a:pPr marL="401638" indent="-169863">
              <a:buFont typeface="Arial" panose="020B0604020202020204" pitchFamily="34" charset="0"/>
              <a:buChar char="•"/>
            </a:pPr>
            <a:r>
              <a:rPr lang="en-US" dirty="0"/>
              <a:t>The first step in preparing to canvass with </a:t>
            </a:r>
            <a:r>
              <a:rPr lang="en-US" dirty="0" err="1"/>
              <a:t>MiniVAN</a:t>
            </a:r>
            <a:r>
              <a:rPr lang="en-US" dirty="0"/>
              <a:t> is to download the app. </a:t>
            </a:r>
          </a:p>
          <a:p>
            <a:pPr marL="401638" indent="-169863">
              <a:buFont typeface="Arial" panose="020B0604020202020204" pitchFamily="34" charset="0"/>
              <a:buChar char="•"/>
            </a:pPr>
            <a:r>
              <a:rPr lang="en-US" dirty="0"/>
              <a:t>Go to the iTunes or Google Play Store to search for and download </a:t>
            </a:r>
            <a:r>
              <a:rPr lang="en-US" dirty="0" err="1"/>
              <a:t>MiniVAN</a:t>
            </a:r>
            <a:r>
              <a:rPr lang="en-US" dirty="0"/>
              <a:t>.</a:t>
            </a:r>
          </a:p>
        </p:txBody>
      </p:sp>
      <p:pic>
        <p:nvPicPr>
          <p:cNvPr id="11" name="Picture 10">
            <a:extLst>
              <a:ext uri="{FF2B5EF4-FFF2-40B4-BE49-F238E27FC236}">
                <a16:creationId xmlns:a16="http://schemas.microsoft.com/office/drawing/2014/main" id="{CE8437B5-7C3C-B723-30EE-CD32077479D0}"/>
              </a:ext>
            </a:extLst>
          </p:cNvPr>
          <p:cNvPicPr>
            <a:picLocks noChangeAspect="1"/>
          </p:cNvPicPr>
          <p:nvPr/>
        </p:nvPicPr>
        <p:blipFill rotWithShape="1">
          <a:blip r:embed="rId2"/>
          <a:srcRect b="21239"/>
          <a:stretch/>
        </p:blipFill>
        <p:spPr>
          <a:xfrm>
            <a:off x="6450226" y="2293296"/>
            <a:ext cx="3827828" cy="1507434"/>
          </a:xfrm>
          <a:prstGeom prst="rect">
            <a:avLst/>
          </a:prstGeom>
          <a:ln w="28575">
            <a:solidFill>
              <a:schemeClr val="tx2"/>
            </a:solidFill>
          </a:ln>
        </p:spPr>
      </p:pic>
      <p:grpSp>
        <p:nvGrpSpPr>
          <p:cNvPr id="16" name="Group 15">
            <a:extLst>
              <a:ext uri="{FF2B5EF4-FFF2-40B4-BE49-F238E27FC236}">
                <a16:creationId xmlns:a16="http://schemas.microsoft.com/office/drawing/2014/main" id="{BD204474-22A9-16F9-BBB1-0365B60D5B17}"/>
              </a:ext>
            </a:extLst>
          </p:cNvPr>
          <p:cNvGrpSpPr/>
          <p:nvPr/>
        </p:nvGrpSpPr>
        <p:grpSpPr>
          <a:xfrm>
            <a:off x="8848562" y="365126"/>
            <a:ext cx="2505238" cy="540723"/>
            <a:chOff x="8381" y="0"/>
            <a:chExt cx="2505238" cy="540723"/>
          </a:xfrm>
        </p:grpSpPr>
        <p:sp>
          <p:nvSpPr>
            <p:cNvPr id="17" name="Rounded Rectangle 16">
              <a:extLst>
                <a:ext uri="{FF2B5EF4-FFF2-40B4-BE49-F238E27FC236}">
                  <a16:creationId xmlns:a16="http://schemas.microsoft.com/office/drawing/2014/main" id="{CAE8C9A7-95F5-848E-6929-B3E3717A387B}"/>
                </a:ext>
              </a:extLst>
            </p:cNvPr>
            <p:cNvSpPr/>
            <p:nvPr/>
          </p:nvSpPr>
          <p:spPr>
            <a:xfrm>
              <a:off x="8381" y="0"/>
              <a:ext cx="2505238" cy="5407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56065FA5-0E37-6E98-6778-FC86BBE748C0}"/>
                </a:ext>
              </a:extLst>
            </p:cNvPr>
            <p:cNvSpPr txBox="1"/>
            <p:nvPr/>
          </p:nvSpPr>
          <p:spPr>
            <a:xfrm>
              <a:off x="24218" y="15837"/>
              <a:ext cx="2473564" cy="509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Get the app</a:t>
              </a:r>
            </a:p>
          </p:txBody>
        </p:sp>
      </p:grpSp>
    </p:spTree>
    <p:extLst>
      <p:ext uri="{BB962C8B-B14F-4D97-AF65-F5344CB8AC3E}">
        <p14:creationId xmlns:p14="http://schemas.microsoft.com/office/powerpoint/2010/main" val="72971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B57B08-E39F-15FD-3D6A-A9636E68799B}"/>
              </a:ext>
            </a:extLst>
          </p:cNvPr>
          <p:cNvSpPr/>
          <p:nvPr/>
        </p:nvSpPr>
        <p:spPr>
          <a:xfrm>
            <a:off x="838200" y="1825625"/>
            <a:ext cx="5257800" cy="4921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7B446-74BD-E220-E267-45E93D6CF729}"/>
              </a:ext>
            </a:extLst>
          </p:cNvPr>
          <p:cNvSpPr>
            <a:spLocks noGrp="1"/>
          </p:cNvSpPr>
          <p:nvPr>
            <p:ph type="title"/>
          </p:nvPr>
        </p:nvSpPr>
        <p:spPr/>
        <p:txBody>
          <a:bodyPr>
            <a:noAutofit/>
          </a:bodyPr>
          <a:lstStyle/>
          <a:p>
            <a:r>
              <a:rPr lang="en-US" sz="3200" dirty="0"/>
              <a:t>Open the app, sign up with your details, and </a:t>
            </a:r>
            <a:br>
              <a:rPr lang="en-US" sz="3200" dirty="0"/>
            </a:br>
            <a:r>
              <a:rPr lang="en-US" sz="3200" dirty="0"/>
              <a:t>verify your email. If you have an account, log in.</a:t>
            </a:r>
          </a:p>
        </p:txBody>
      </p:sp>
      <p:sp>
        <p:nvSpPr>
          <p:cNvPr id="12" name="TextBox 11">
            <a:extLst>
              <a:ext uri="{FF2B5EF4-FFF2-40B4-BE49-F238E27FC236}">
                <a16:creationId xmlns:a16="http://schemas.microsoft.com/office/drawing/2014/main" id="{2E6F6053-6250-8449-6FB4-2271FCBB37E9}"/>
              </a:ext>
            </a:extLst>
          </p:cNvPr>
          <p:cNvSpPr txBox="1"/>
          <p:nvPr/>
        </p:nvSpPr>
        <p:spPr>
          <a:xfrm>
            <a:off x="838201" y="1825625"/>
            <a:ext cx="3017108" cy="4524315"/>
          </a:xfrm>
          <a:prstGeom prst="rect">
            <a:avLst/>
          </a:prstGeom>
          <a:noFill/>
        </p:spPr>
        <p:txBody>
          <a:bodyPr wrap="square">
            <a:spAutoFit/>
          </a:bodyPr>
          <a:lstStyle/>
          <a:p>
            <a:r>
              <a:rPr lang="en-US" b="1" dirty="0">
                <a:solidFill>
                  <a:schemeClr val="accent1"/>
                </a:solidFill>
              </a:rPr>
              <a:t>2. Open the App and Login/ Set Up Your Account: </a:t>
            </a:r>
          </a:p>
          <a:p>
            <a:pPr marL="401638" indent="-169863">
              <a:buFont typeface="Arial" panose="020B0604020202020204" pitchFamily="34" charset="0"/>
              <a:buChar char="•"/>
            </a:pPr>
            <a:r>
              <a:rPr lang="en-US" dirty="0"/>
              <a:t>Once installed, open the app.</a:t>
            </a:r>
          </a:p>
          <a:p>
            <a:pPr marL="401638" indent="-169863">
              <a:buFont typeface="Arial" panose="020B0604020202020204" pitchFamily="34" charset="0"/>
              <a:buChar char="•"/>
            </a:pPr>
            <a:r>
              <a:rPr lang="en-US" dirty="0"/>
              <a:t>If you already have an </a:t>
            </a:r>
            <a:r>
              <a:rPr lang="en-US" dirty="0" err="1"/>
              <a:t>actionid</a:t>
            </a:r>
            <a:r>
              <a:rPr lang="en-US" dirty="0"/>
              <a:t> use it to log in. </a:t>
            </a:r>
          </a:p>
          <a:p>
            <a:pPr marL="401638" indent="-169863">
              <a:buFont typeface="Arial" panose="020B0604020202020204" pitchFamily="34" charset="0"/>
              <a:buChar char="•"/>
            </a:pPr>
            <a:r>
              <a:rPr lang="en-US" dirty="0"/>
              <a:t>If you do not you will need to create an account to access </a:t>
            </a:r>
            <a:r>
              <a:rPr lang="en-US" dirty="0" err="1"/>
              <a:t>MiniVAN</a:t>
            </a:r>
            <a:r>
              <a:rPr lang="en-US" dirty="0"/>
              <a:t>. To create an account click Create an </a:t>
            </a:r>
            <a:r>
              <a:rPr lang="en-US" dirty="0" err="1"/>
              <a:t>actionid</a:t>
            </a:r>
            <a:r>
              <a:rPr lang="en-US" dirty="0"/>
              <a:t> account.</a:t>
            </a:r>
          </a:p>
          <a:p>
            <a:pPr marL="401638" indent="-169863">
              <a:buFont typeface="Arial" panose="020B0604020202020204" pitchFamily="34" charset="0"/>
              <a:buChar char="•"/>
            </a:pPr>
            <a:r>
              <a:rPr lang="en-US" dirty="0"/>
              <a:t>If you forget your password you can reset it by tapping “Forgot your password ?”</a:t>
            </a:r>
          </a:p>
        </p:txBody>
      </p:sp>
      <p:grpSp>
        <p:nvGrpSpPr>
          <p:cNvPr id="16" name="Group 15">
            <a:extLst>
              <a:ext uri="{FF2B5EF4-FFF2-40B4-BE49-F238E27FC236}">
                <a16:creationId xmlns:a16="http://schemas.microsoft.com/office/drawing/2014/main" id="{BD204474-22A9-16F9-BBB1-0365B60D5B17}"/>
              </a:ext>
            </a:extLst>
          </p:cNvPr>
          <p:cNvGrpSpPr/>
          <p:nvPr/>
        </p:nvGrpSpPr>
        <p:grpSpPr>
          <a:xfrm>
            <a:off x="8848562" y="365126"/>
            <a:ext cx="2505238" cy="540723"/>
            <a:chOff x="8381" y="0"/>
            <a:chExt cx="2505238" cy="540723"/>
          </a:xfrm>
        </p:grpSpPr>
        <p:sp>
          <p:nvSpPr>
            <p:cNvPr id="17" name="Rounded Rectangle 16">
              <a:extLst>
                <a:ext uri="{FF2B5EF4-FFF2-40B4-BE49-F238E27FC236}">
                  <a16:creationId xmlns:a16="http://schemas.microsoft.com/office/drawing/2014/main" id="{CAE8C9A7-95F5-848E-6929-B3E3717A387B}"/>
                </a:ext>
              </a:extLst>
            </p:cNvPr>
            <p:cNvSpPr/>
            <p:nvPr/>
          </p:nvSpPr>
          <p:spPr>
            <a:xfrm>
              <a:off x="8381" y="0"/>
              <a:ext cx="2505238" cy="5407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56065FA5-0E37-6E98-6778-FC86BBE748C0}"/>
                </a:ext>
              </a:extLst>
            </p:cNvPr>
            <p:cNvSpPr txBox="1"/>
            <p:nvPr/>
          </p:nvSpPr>
          <p:spPr>
            <a:xfrm>
              <a:off x="24218" y="15837"/>
              <a:ext cx="2473564" cy="509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Create an account</a:t>
              </a:r>
            </a:p>
          </p:txBody>
        </p:sp>
      </p:grpSp>
      <p:pic>
        <p:nvPicPr>
          <p:cNvPr id="19" name="Picture 18">
            <a:extLst>
              <a:ext uri="{FF2B5EF4-FFF2-40B4-BE49-F238E27FC236}">
                <a16:creationId xmlns:a16="http://schemas.microsoft.com/office/drawing/2014/main" id="{C9CE0D00-465F-A18C-E6BE-A1E468BC7C06}"/>
              </a:ext>
            </a:extLst>
          </p:cNvPr>
          <p:cNvPicPr>
            <a:picLocks noChangeAspect="1"/>
          </p:cNvPicPr>
          <p:nvPr/>
        </p:nvPicPr>
        <p:blipFill>
          <a:blip r:embed="rId2"/>
          <a:stretch>
            <a:fillRect/>
          </a:stretch>
        </p:blipFill>
        <p:spPr>
          <a:xfrm>
            <a:off x="3855309" y="2020954"/>
            <a:ext cx="2700034" cy="2603357"/>
          </a:xfrm>
          <a:prstGeom prst="rect">
            <a:avLst/>
          </a:prstGeom>
        </p:spPr>
      </p:pic>
      <p:pic>
        <p:nvPicPr>
          <p:cNvPr id="3" name="Picture 2">
            <a:extLst>
              <a:ext uri="{FF2B5EF4-FFF2-40B4-BE49-F238E27FC236}">
                <a16:creationId xmlns:a16="http://schemas.microsoft.com/office/drawing/2014/main" id="{36064C9D-6104-2F78-F4A8-3176F7FF3BB4}"/>
              </a:ext>
            </a:extLst>
          </p:cNvPr>
          <p:cNvPicPr>
            <a:picLocks noChangeAspect="1"/>
          </p:cNvPicPr>
          <p:nvPr/>
        </p:nvPicPr>
        <p:blipFill>
          <a:blip r:embed="rId3"/>
          <a:stretch>
            <a:fillRect/>
          </a:stretch>
        </p:blipFill>
        <p:spPr>
          <a:xfrm>
            <a:off x="8668438" y="1818416"/>
            <a:ext cx="2767505" cy="4391910"/>
          </a:xfrm>
          <a:prstGeom prst="rect">
            <a:avLst/>
          </a:prstGeom>
        </p:spPr>
      </p:pic>
      <p:sp>
        <p:nvSpPr>
          <p:cNvPr id="4" name="TextBox 3">
            <a:extLst>
              <a:ext uri="{FF2B5EF4-FFF2-40B4-BE49-F238E27FC236}">
                <a16:creationId xmlns:a16="http://schemas.microsoft.com/office/drawing/2014/main" id="{C9B22C36-E97F-9F50-EFB6-8F16EDB9D447}"/>
              </a:ext>
            </a:extLst>
          </p:cNvPr>
          <p:cNvSpPr txBox="1"/>
          <p:nvPr/>
        </p:nvSpPr>
        <p:spPr>
          <a:xfrm>
            <a:off x="4704922" y="5126220"/>
            <a:ext cx="3963516" cy="923330"/>
          </a:xfrm>
          <a:prstGeom prst="rect">
            <a:avLst/>
          </a:prstGeom>
          <a:noFill/>
        </p:spPr>
        <p:txBody>
          <a:bodyPr wrap="square">
            <a:spAutoFit/>
          </a:bodyPr>
          <a:lstStyle/>
          <a:p>
            <a:r>
              <a:rPr lang="en-US" b="1" dirty="0">
                <a:solidFill>
                  <a:schemeClr val="accent1"/>
                </a:solidFill>
              </a:rPr>
              <a:t>3. Login/ Set Up Your Account: </a:t>
            </a:r>
          </a:p>
          <a:p>
            <a:pPr marL="401638" indent="-169863">
              <a:buFont typeface="Arial" panose="020B0604020202020204" pitchFamily="34" charset="0"/>
              <a:buChar char="•"/>
            </a:pPr>
            <a:r>
              <a:rPr lang="en-US" dirty="0"/>
              <a:t>Create your Account: To create your</a:t>
            </a:r>
          </a:p>
          <a:p>
            <a:pPr marL="401638" indent="-169863">
              <a:buFont typeface="Arial" panose="020B0604020202020204" pitchFamily="34" charset="0"/>
              <a:buChar char="•"/>
            </a:pPr>
            <a:r>
              <a:rPr lang="en-US" dirty="0"/>
              <a:t>account fill out the requested fields</a:t>
            </a:r>
          </a:p>
        </p:txBody>
      </p:sp>
      <p:cxnSp>
        <p:nvCxnSpPr>
          <p:cNvPr id="7" name="Straight Connector 6">
            <a:extLst>
              <a:ext uri="{FF2B5EF4-FFF2-40B4-BE49-F238E27FC236}">
                <a16:creationId xmlns:a16="http://schemas.microsoft.com/office/drawing/2014/main" id="{8B175BA8-F275-9239-3F83-76C01A6EEBF7}"/>
              </a:ext>
            </a:extLst>
          </p:cNvPr>
          <p:cNvCxnSpPr>
            <a:cxnSpLocks/>
          </p:cNvCxnSpPr>
          <p:nvPr/>
        </p:nvCxnSpPr>
        <p:spPr>
          <a:xfrm>
            <a:off x="7468850" y="1964476"/>
            <a:ext cx="0" cy="2891729"/>
          </a:xfrm>
          <a:prstGeom prst="line">
            <a:avLst/>
          </a:prstGeom>
          <a:ln>
            <a:solidFill>
              <a:srgbClr val="3A649B">
                <a:alpha val="80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33AE51-19E3-954B-0A5A-CA1580E5CCC6}"/>
              </a:ext>
            </a:extLst>
          </p:cNvPr>
          <p:cNvCxnSpPr>
            <a:cxnSpLocks/>
          </p:cNvCxnSpPr>
          <p:nvPr/>
        </p:nvCxnSpPr>
        <p:spPr>
          <a:xfrm>
            <a:off x="4606068" y="4856205"/>
            <a:ext cx="0" cy="1465455"/>
          </a:xfrm>
          <a:prstGeom prst="line">
            <a:avLst/>
          </a:prstGeom>
          <a:ln>
            <a:solidFill>
              <a:srgbClr val="3A649B">
                <a:alpha val="8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5C6470-F06E-2D7B-3140-F5817F8B2638}"/>
              </a:ext>
            </a:extLst>
          </p:cNvPr>
          <p:cNvCxnSpPr>
            <a:cxnSpLocks/>
          </p:cNvCxnSpPr>
          <p:nvPr/>
        </p:nvCxnSpPr>
        <p:spPr>
          <a:xfrm flipH="1">
            <a:off x="4606068" y="4856205"/>
            <a:ext cx="2862782" cy="0"/>
          </a:xfrm>
          <a:prstGeom prst="line">
            <a:avLst/>
          </a:prstGeom>
          <a:ln>
            <a:solidFill>
              <a:srgbClr val="3A649B">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77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B57B08-E39F-15FD-3D6A-A9636E68799B}"/>
              </a:ext>
            </a:extLst>
          </p:cNvPr>
          <p:cNvSpPr/>
          <p:nvPr/>
        </p:nvSpPr>
        <p:spPr>
          <a:xfrm>
            <a:off x="838200" y="1825625"/>
            <a:ext cx="5257800" cy="4921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7B446-74BD-E220-E267-45E93D6CF729}"/>
              </a:ext>
            </a:extLst>
          </p:cNvPr>
          <p:cNvSpPr>
            <a:spLocks noGrp="1"/>
          </p:cNvSpPr>
          <p:nvPr>
            <p:ph type="title"/>
          </p:nvPr>
        </p:nvSpPr>
        <p:spPr/>
        <p:txBody>
          <a:bodyPr>
            <a:noAutofit/>
          </a:bodyPr>
          <a:lstStyle/>
          <a:p>
            <a:r>
              <a:rPr lang="en-US" sz="3200" dirty="0"/>
              <a:t>Navigate to enter the unique code and view the </a:t>
            </a:r>
            <a:br>
              <a:rPr lang="en-US" sz="3200" dirty="0"/>
            </a:br>
            <a:r>
              <a:rPr lang="en-US" sz="3200" dirty="0"/>
              <a:t>list of households and routes for your canvassing efforts.</a:t>
            </a:r>
          </a:p>
        </p:txBody>
      </p:sp>
      <p:sp>
        <p:nvSpPr>
          <p:cNvPr id="12" name="TextBox 11">
            <a:extLst>
              <a:ext uri="{FF2B5EF4-FFF2-40B4-BE49-F238E27FC236}">
                <a16:creationId xmlns:a16="http://schemas.microsoft.com/office/drawing/2014/main" id="{2E6F6053-6250-8449-6FB4-2271FCBB37E9}"/>
              </a:ext>
            </a:extLst>
          </p:cNvPr>
          <p:cNvSpPr txBox="1"/>
          <p:nvPr/>
        </p:nvSpPr>
        <p:spPr>
          <a:xfrm>
            <a:off x="838200" y="1825625"/>
            <a:ext cx="4796481" cy="1815882"/>
          </a:xfrm>
          <a:prstGeom prst="rect">
            <a:avLst/>
          </a:prstGeom>
          <a:noFill/>
        </p:spPr>
        <p:txBody>
          <a:bodyPr wrap="square">
            <a:spAutoFit/>
          </a:bodyPr>
          <a:lstStyle/>
          <a:p>
            <a:r>
              <a:rPr lang="en-US" sz="1600" b="1" dirty="0">
                <a:solidFill>
                  <a:schemeClr val="accent1"/>
                </a:solidFill>
              </a:rPr>
              <a:t>3. Get your list: </a:t>
            </a:r>
          </a:p>
          <a:p>
            <a:pPr marL="401638" indent="-169863">
              <a:buFont typeface="Arial" panose="020B0604020202020204" pitchFamily="34" charset="0"/>
              <a:buChar char="•"/>
            </a:pPr>
            <a:r>
              <a:rPr lang="en-US" sz="1600" dirty="0"/>
              <a:t>Enter the provided list number and download the list. </a:t>
            </a:r>
            <a:r>
              <a:rPr lang="en-US" sz="1600" i="1" dirty="0"/>
              <a:t>Or use the new scan feature to scan the list number</a:t>
            </a:r>
            <a:r>
              <a:rPr lang="en-US" sz="1600" dirty="0"/>
              <a:t>.</a:t>
            </a:r>
          </a:p>
          <a:p>
            <a:pPr marL="401638" indent="-169863">
              <a:buFont typeface="Arial" panose="020B0604020202020204" pitchFamily="34" charset="0"/>
              <a:buChar char="•"/>
            </a:pPr>
            <a:r>
              <a:rPr lang="en-US" sz="1600" dirty="0"/>
              <a:t>Use a new list number each time you canvass. </a:t>
            </a:r>
          </a:p>
          <a:p>
            <a:pPr marL="401638" indent="-169863">
              <a:buFont typeface="Arial" panose="020B0604020202020204" pitchFamily="34" charset="0"/>
              <a:buChar char="•"/>
            </a:pPr>
            <a:r>
              <a:rPr lang="en-US" sz="1600" dirty="0"/>
              <a:t>Don’t forget the dash in your list number and enter it accurately.</a:t>
            </a:r>
          </a:p>
        </p:txBody>
      </p:sp>
      <p:grpSp>
        <p:nvGrpSpPr>
          <p:cNvPr id="16" name="Group 15">
            <a:extLst>
              <a:ext uri="{FF2B5EF4-FFF2-40B4-BE49-F238E27FC236}">
                <a16:creationId xmlns:a16="http://schemas.microsoft.com/office/drawing/2014/main" id="{BD204474-22A9-16F9-BBB1-0365B60D5B17}"/>
              </a:ext>
            </a:extLst>
          </p:cNvPr>
          <p:cNvGrpSpPr/>
          <p:nvPr/>
        </p:nvGrpSpPr>
        <p:grpSpPr>
          <a:xfrm>
            <a:off x="8848562" y="365126"/>
            <a:ext cx="2505238" cy="540723"/>
            <a:chOff x="8381" y="0"/>
            <a:chExt cx="2505238" cy="540723"/>
          </a:xfrm>
        </p:grpSpPr>
        <p:sp>
          <p:nvSpPr>
            <p:cNvPr id="17" name="Rounded Rectangle 16">
              <a:extLst>
                <a:ext uri="{FF2B5EF4-FFF2-40B4-BE49-F238E27FC236}">
                  <a16:creationId xmlns:a16="http://schemas.microsoft.com/office/drawing/2014/main" id="{CAE8C9A7-95F5-848E-6929-B3E3717A387B}"/>
                </a:ext>
              </a:extLst>
            </p:cNvPr>
            <p:cNvSpPr/>
            <p:nvPr/>
          </p:nvSpPr>
          <p:spPr>
            <a:xfrm>
              <a:off x="8381" y="0"/>
              <a:ext cx="2505238" cy="5407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56065FA5-0E37-6E98-6778-FC86BBE748C0}"/>
                </a:ext>
              </a:extLst>
            </p:cNvPr>
            <p:cNvSpPr txBox="1"/>
            <p:nvPr/>
          </p:nvSpPr>
          <p:spPr>
            <a:xfrm>
              <a:off x="24218" y="15837"/>
              <a:ext cx="2473564" cy="509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Load your canvass</a:t>
              </a:r>
            </a:p>
          </p:txBody>
        </p:sp>
      </p:grpSp>
      <p:sp>
        <p:nvSpPr>
          <p:cNvPr id="4" name="TextBox 3">
            <a:extLst>
              <a:ext uri="{FF2B5EF4-FFF2-40B4-BE49-F238E27FC236}">
                <a16:creationId xmlns:a16="http://schemas.microsoft.com/office/drawing/2014/main" id="{C9B22C36-E97F-9F50-EFB6-8F16EDB9D447}"/>
              </a:ext>
            </a:extLst>
          </p:cNvPr>
          <p:cNvSpPr txBox="1"/>
          <p:nvPr/>
        </p:nvSpPr>
        <p:spPr>
          <a:xfrm>
            <a:off x="6095999" y="1825625"/>
            <a:ext cx="5241963" cy="1077218"/>
          </a:xfrm>
          <a:prstGeom prst="rect">
            <a:avLst/>
          </a:prstGeom>
          <a:noFill/>
        </p:spPr>
        <p:txBody>
          <a:bodyPr wrap="square">
            <a:spAutoFit/>
          </a:bodyPr>
          <a:lstStyle/>
          <a:p>
            <a:r>
              <a:rPr lang="en-US" sz="1600" b="1" dirty="0">
                <a:solidFill>
                  <a:schemeClr val="accent1"/>
                </a:solidFill>
              </a:rPr>
              <a:t>4. Switching views:  </a:t>
            </a:r>
          </a:p>
          <a:p>
            <a:pPr marL="401638" indent="-169863">
              <a:buFont typeface="Arial" panose="020B0604020202020204" pitchFamily="34" charset="0"/>
              <a:buChar char="•"/>
            </a:pPr>
            <a:r>
              <a:rPr lang="en-US" sz="1600" dirty="0"/>
              <a:t>After downloading the list, you will see a list of addresses. Click the three lines on the top left to switch between the list and map view.</a:t>
            </a:r>
          </a:p>
        </p:txBody>
      </p:sp>
      <p:pic>
        <p:nvPicPr>
          <p:cNvPr id="9" name="Picture 8">
            <a:extLst>
              <a:ext uri="{FF2B5EF4-FFF2-40B4-BE49-F238E27FC236}">
                <a16:creationId xmlns:a16="http://schemas.microsoft.com/office/drawing/2014/main" id="{FA73C78B-ABD3-EF59-EB56-CF21F5F24B8C}"/>
              </a:ext>
            </a:extLst>
          </p:cNvPr>
          <p:cNvPicPr>
            <a:picLocks noChangeAspect="1"/>
          </p:cNvPicPr>
          <p:nvPr/>
        </p:nvPicPr>
        <p:blipFill>
          <a:blip r:embed="rId2"/>
          <a:stretch>
            <a:fillRect/>
          </a:stretch>
        </p:blipFill>
        <p:spPr>
          <a:xfrm>
            <a:off x="584371" y="3641507"/>
            <a:ext cx="2671119" cy="1368948"/>
          </a:xfrm>
          <a:prstGeom prst="rect">
            <a:avLst/>
          </a:prstGeom>
        </p:spPr>
      </p:pic>
      <p:pic>
        <p:nvPicPr>
          <p:cNvPr id="10" name="Picture 9">
            <a:extLst>
              <a:ext uri="{FF2B5EF4-FFF2-40B4-BE49-F238E27FC236}">
                <a16:creationId xmlns:a16="http://schemas.microsoft.com/office/drawing/2014/main" id="{E1D41C32-2265-2717-1586-80F373391403}"/>
              </a:ext>
            </a:extLst>
          </p:cNvPr>
          <p:cNvPicPr>
            <a:picLocks noChangeAspect="1"/>
          </p:cNvPicPr>
          <p:nvPr/>
        </p:nvPicPr>
        <p:blipFill rotWithShape="1">
          <a:blip r:embed="rId3"/>
          <a:srcRect b="51838"/>
          <a:stretch/>
        </p:blipFill>
        <p:spPr>
          <a:xfrm>
            <a:off x="3377808" y="3966396"/>
            <a:ext cx="2595873" cy="2641542"/>
          </a:xfrm>
          <a:prstGeom prst="rect">
            <a:avLst/>
          </a:prstGeom>
        </p:spPr>
      </p:pic>
      <p:pic>
        <p:nvPicPr>
          <p:cNvPr id="11" name="Picture 10">
            <a:extLst>
              <a:ext uri="{FF2B5EF4-FFF2-40B4-BE49-F238E27FC236}">
                <a16:creationId xmlns:a16="http://schemas.microsoft.com/office/drawing/2014/main" id="{991237D0-E554-5CFF-BDE5-549C8AF82630}"/>
              </a:ext>
            </a:extLst>
          </p:cNvPr>
          <p:cNvPicPr>
            <a:picLocks noChangeAspect="1"/>
          </p:cNvPicPr>
          <p:nvPr/>
        </p:nvPicPr>
        <p:blipFill>
          <a:blip r:embed="rId4"/>
          <a:stretch>
            <a:fillRect/>
          </a:stretch>
        </p:blipFill>
        <p:spPr>
          <a:xfrm>
            <a:off x="6349829" y="2855197"/>
            <a:ext cx="2671118" cy="1967242"/>
          </a:xfrm>
          <a:prstGeom prst="rect">
            <a:avLst/>
          </a:prstGeom>
        </p:spPr>
      </p:pic>
      <p:pic>
        <p:nvPicPr>
          <p:cNvPr id="13" name="Picture 12">
            <a:extLst>
              <a:ext uri="{FF2B5EF4-FFF2-40B4-BE49-F238E27FC236}">
                <a16:creationId xmlns:a16="http://schemas.microsoft.com/office/drawing/2014/main" id="{C6F4C541-F6BF-2B0A-0E4A-4B315AFB408C}"/>
              </a:ext>
            </a:extLst>
          </p:cNvPr>
          <p:cNvPicPr>
            <a:picLocks noChangeAspect="1"/>
          </p:cNvPicPr>
          <p:nvPr/>
        </p:nvPicPr>
        <p:blipFill>
          <a:blip r:embed="rId5"/>
          <a:stretch>
            <a:fillRect/>
          </a:stretch>
        </p:blipFill>
        <p:spPr>
          <a:xfrm>
            <a:off x="6349829" y="4874853"/>
            <a:ext cx="2671118" cy="1919583"/>
          </a:xfrm>
          <a:prstGeom prst="rect">
            <a:avLst/>
          </a:prstGeom>
        </p:spPr>
      </p:pic>
      <p:pic>
        <p:nvPicPr>
          <p:cNvPr id="14" name="Picture 13">
            <a:extLst>
              <a:ext uri="{FF2B5EF4-FFF2-40B4-BE49-F238E27FC236}">
                <a16:creationId xmlns:a16="http://schemas.microsoft.com/office/drawing/2014/main" id="{6542FEBE-E3BB-7275-FB86-65F9EDFEAD10}"/>
              </a:ext>
            </a:extLst>
          </p:cNvPr>
          <p:cNvPicPr>
            <a:picLocks noChangeAspect="1"/>
          </p:cNvPicPr>
          <p:nvPr/>
        </p:nvPicPr>
        <p:blipFill rotWithShape="1">
          <a:blip r:embed="rId6"/>
          <a:srcRect b="22718"/>
          <a:stretch/>
        </p:blipFill>
        <p:spPr>
          <a:xfrm>
            <a:off x="9274776" y="2733566"/>
            <a:ext cx="2671118" cy="3447457"/>
          </a:xfrm>
          <a:prstGeom prst="rect">
            <a:avLst/>
          </a:prstGeom>
        </p:spPr>
      </p:pic>
      <p:cxnSp>
        <p:nvCxnSpPr>
          <p:cNvPr id="20" name="Straight Connector 19">
            <a:extLst>
              <a:ext uri="{FF2B5EF4-FFF2-40B4-BE49-F238E27FC236}">
                <a16:creationId xmlns:a16="http://schemas.microsoft.com/office/drawing/2014/main" id="{DC080F6E-F502-00BD-4CED-FDF8549DCBE4}"/>
              </a:ext>
            </a:extLst>
          </p:cNvPr>
          <p:cNvCxnSpPr>
            <a:cxnSpLocks/>
          </p:cNvCxnSpPr>
          <p:nvPr/>
        </p:nvCxnSpPr>
        <p:spPr>
          <a:xfrm>
            <a:off x="6047823" y="1899767"/>
            <a:ext cx="0" cy="47823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77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B57B08-E39F-15FD-3D6A-A9636E68799B}"/>
              </a:ext>
            </a:extLst>
          </p:cNvPr>
          <p:cNvSpPr/>
          <p:nvPr/>
        </p:nvSpPr>
        <p:spPr>
          <a:xfrm>
            <a:off x="838200" y="1825625"/>
            <a:ext cx="5257800" cy="4921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7B446-74BD-E220-E267-45E93D6CF729}"/>
              </a:ext>
            </a:extLst>
          </p:cNvPr>
          <p:cNvSpPr>
            <a:spLocks noGrp="1"/>
          </p:cNvSpPr>
          <p:nvPr>
            <p:ph type="title"/>
          </p:nvPr>
        </p:nvSpPr>
        <p:spPr/>
        <p:txBody>
          <a:bodyPr>
            <a:noAutofit/>
          </a:bodyPr>
          <a:lstStyle/>
          <a:p>
            <a:r>
              <a:rPr lang="en-US" sz="3200" dirty="0"/>
              <a:t>Navigate to enter the unique code and view the </a:t>
            </a:r>
            <a:br>
              <a:rPr lang="en-US" sz="3200" dirty="0"/>
            </a:br>
            <a:r>
              <a:rPr lang="en-US" sz="3200" dirty="0"/>
              <a:t>list of households and routes for your canvassing efforts.</a:t>
            </a:r>
          </a:p>
        </p:txBody>
      </p:sp>
      <p:sp>
        <p:nvSpPr>
          <p:cNvPr id="12" name="TextBox 11">
            <a:extLst>
              <a:ext uri="{FF2B5EF4-FFF2-40B4-BE49-F238E27FC236}">
                <a16:creationId xmlns:a16="http://schemas.microsoft.com/office/drawing/2014/main" id="{2E6F6053-6250-8449-6FB4-2271FCBB37E9}"/>
              </a:ext>
            </a:extLst>
          </p:cNvPr>
          <p:cNvSpPr txBox="1"/>
          <p:nvPr/>
        </p:nvSpPr>
        <p:spPr>
          <a:xfrm>
            <a:off x="838200" y="1825625"/>
            <a:ext cx="5068330" cy="1200329"/>
          </a:xfrm>
          <a:prstGeom prst="rect">
            <a:avLst/>
          </a:prstGeom>
          <a:noFill/>
        </p:spPr>
        <p:txBody>
          <a:bodyPr wrap="square">
            <a:spAutoFit/>
          </a:bodyPr>
          <a:lstStyle/>
          <a:p>
            <a:r>
              <a:rPr lang="en-US" b="1" dirty="0">
                <a:solidFill>
                  <a:schemeClr val="accent1"/>
                </a:solidFill>
              </a:rPr>
              <a:t>5. Voter details: </a:t>
            </a:r>
          </a:p>
          <a:p>
            <a:pPr marL="401638" indent="-169863">
              <a:buFont typeface="Arial" panose="020B0604020202020204" pitchFamily="34" charset="0"/>
              <a:buChar char="•"/>
            </a:pPr>
            <a:r>
              <a:rPr lang="en-US" dirty="0"/>
              <a:t>Under ‘details’ in the voter’s profile, you will see their Early Voting and Election Day polling locations and their voting status.</a:t>
            </a:r>
          </a:p>
        </p:txBody>
      </p:sp>
      <p:grpSp>
        <p:nvGrpSpPr>
          <p:cNvPr id="16" name="Group 15">
            <a:extLst>
              <a:ext uri="{FF2B5EF4-FFF2-40B4-BE49-F238E27FC236}">
                <a16:creationId xmlns:a16="http://schemas.microsoft.com/office/drawing/2014/main" id="{BD204474-22A9-16F9-BBB1-0365B60D5B17}"/>
              </a:ext>
            </a:extLst>
          </p:cNvPr>
          <p:cNvGrpSpPr/>
          <p:nvPr/>
        </p:nvGrpSpPr>
        <p:grpSpPr>
          <a:xfrm>
            <a:off x="8848562" y="365126"/>
            <a:ext cx="2505238" cy="540723"/>
            <a:chOff x="8381" y="0"/>
            <a:chExt cx="2505238" cy="540723"/>
          </a:xfrm>
        </p:grpSpPr>
        <p:sp>
          <p:nvSpPr>
            <p:cNvPr id="17" name="Rounded Rectangle 16">
              <a:extLst>
                <a:ext uri="{FF2B5EF4-FFF2-40B4-BE49-F238E27FC236}">
                  <a16:creationId xmlns:a16="http://schemas.microsoft.com/office/drawing/2014/main" id="{CAE8C9A7-95F5-848E-6929-B3E3717A387B}"/>
                </a:ext>
              </a:extLst>
            </p:cNvPr>
            <p:cNvSpPr/>
            <p:nvPr/>
          </p:nvSpPr>
          <p:spPr>
            <a:xfrm>
              <a:off x="8381" y="0"/>
              <a:ext cx="2505238" cy="5407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56065FA5-0E37-6E98-6778-FC86BBE748C0}"/>
                </a:ext>
              </a:extLst>
            </p:cNvPr>
            <p:cNvSpPr txBox="1"/>
            <p:nvPr/>
          </p:nvSpPr>
          <p:spPr>
            <a:xfrm>
              <a:off x="24218" y="15837"/>
              <a:ext cx="2473564" cy="509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Load your canvass</a:t>
              </a:r>
            </a:p>
          </p:txBody>
        </p:sp>
      </p:grpSp>
      <p:pic>
        <p:nvPicPr>
          <p:cNvPr id="3" name="Picture 2">
            <a:extLst>
              <a:ext uri="{FF2B5EF4-FFF2-40B4-BE49-F238E27FC236}">
                <a16:creationId xmlns:a16="http://schemas.microsoft.com/office/drawing/2014/main" id="{C294C272-2B6C-97C1-BB40-FBF1E950255B}"/>
              </a:ext>
            </a:extLst>
          </p:cNvPr>
          <p:cNvPicPr>
            <a:picLocks noChangeAspect="1"/>
          </p:cNvPicPr>
          <p:nvPr/>
        </p:nvPicPr>
        <p:blipFill>
          <a:blip r:embed="rId2"/>
          <a:stretch>
            <a:fillRect/>
          </a:stretch>
        </p:blipFill>
        <p:spPr>
          <a:xfrm>
            <a:off x="1260935" y="3063024"/>
            <a:ext cx="2544946" cy="3462945"/>
          </a:xfrm>
          <a:prstGeom prst="rect">
            <a:avLst/>
          </a:prstGeom>
        </p:spPr>
      </p:pic>
      <p:pic>
        <p:nvPicPr>
          <p:cNvPr id="6" name="Picture 5">
            <a:extLst>
              <a:ext uri="{FF2B5EF4-FFF2-40B4-BE49-F238E27FC236}">
                <a16:creationId xmlns:a16="http://schemas.microsoft.com/office/drawing/2014/main" id="{C937BBBD-ECBE-64ED-9F15-12987DBE5804}"/>
              </a:ext>
            </a:extLst>
          </p:cNvPr>
          <p:cNvPicPr>
            <a:picLocks noChangeAspect="1"/>
          </p:cNvPicPr>
          <p:nvPr/>
        </p:nvPicPr>
        <p:blipFill>
          <a:blip r:embed="rId3"/>
          <a:stretch>
            <a:fillRect/>
          </a:stretch>
        </p:blipFill>
        <p:spPr>
          <a:xfrm>
            <a:off x="6544177" y="3953001"/>
            <a:ext cx="2734179" cy="878491"/>
          </a:xfrm>
          <a:prstGeom prst="rect">
            <a:avLst/>
          </a:prstGeom>
        </p:spPr>
      </p:pic>
      <p:sp>
        <p:nvSpPr>
          <p:cNvPr id="8" name="TextBox 7">
            <a:extLst>
              <a:ext uri="{FF2B5EF4-FFF2-40B4-BE49-F238E27FC236}">
                <a16:creationId xmlns:a16="http://schemas.microsoft.com/office/drawing/2014/main" id="{FC7CF73F-D1A5-79CD-67A8-65CE5B1A39A9}"/>
              </a:ext>
            </a:extLst>
          </p:cNvPr>
          <p:cNvSpPr txBox="1"/>
          <p:nvPr/>
        </p:nvSpPr>
        <p:spPr>
          <a:xfrm>
            <a:off x="6149703" y="2027836"/>
            <a:ext cx="5188258" cy="1754326"/>
          </a:xfrm>
          <a:prstGeom prst="rect">
            <a:avLst/>
          </a:prstGeom>
          <a:noFill/>
        </p:spPr>
        <p:txBody>
          <a:bodyPr wrap="square">
            <a:spAutoFit/>
          </a:bodyPr>
          <a:lstStyle/>
          <a:p>
            <a:pPr marL="401638"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24242"/>
                </a:solidFill>
                <a:effectLst/>
                <a:uLnTx/>
                <a:uFillTx/>
                <a:latin typeface="Calibri" panose="020F0502020204030204"/>
                <a:ea typeface="+mn-ea"/>
                <a:cs typeface="+mn-cs"/>
              </a:rPr>
              <a:t>Next to “Voted Status,” if the voter has requested and been mailed their ballot, it will be noted as “Bal Mail.” You will make a plan with them to return their ballot as early as they can and walk them through each of the steps to doing so successfully.</a:t>
            </a:r>
          </a:p>
        </p:txBody>
      </p:sp>
      <p:cxnSp>
        <p:nvCxnSpPr>
          <p:cNvPr id="9" name="Straight Connector 8">
            <a:extLst>
              <a:ext uri="{FF2B5EF4-FFF2-40B4-BE49-F238E27FC236}">
                <a16:creationId xmlns:a16="http://schemas.microsoft.com/office/drawing/2014/main" id="{1BCE6FCA-EBC8-355D-E032-D2977F786BD4}"/>
              </a:ext>
            </a:extLst>
          </p:cNvPr>
          <p:cNvCxnSpPr>
            <a:cxnSpLocks/>
          </p:cNvCxnSpPr>
          <p:nvPr/>
        </p:nvCxnSpPr>
        <p:spPr>
          <a:xfrm>
            <a:off x="6122851" y="1825625"/>
            <a:ext cx="0" cy="35742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6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B57B08-E39F-15FD-3D6A-A9636E68799B}"/>
              </a:ext>
            </a:extLst>
          </p:cNvPr>
          <p:cNvSpPr/>
          <p:nvPr/>
        </p:nvSpPr>
        <p:spPr>
          <a:xfrm>
            <a:off x="838200" y="1825625"/>
            <a:ext cx="5257800" cy="4921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7B446-74BD-E220-E267-45E93D6CF729}"/>
              </a:ext>
            </a:extLst>
          </p:cNvPr>
          <p:cNvSpPr>
            <a:spLocks noGrp="1"/>
          </p:cNvSpPr>
          <p:nvPr>
            <p:ph type="title"/>
          </p:nvPr>
        </p:nvSpPr>
        <p:spPr/>
        <p:txBody>
          <a:bodyPr>
            <a:noAutofit/>
          </a:bodyPr>
          <a:lstStyle/>
          <a:p>
            <a:r>
              <a:rPr lang="en-US" sz="3200" dirty="0"/>
              <a:t>Navigate to enter the unique code and view the </a:t>
            </a:r>
            <a:br>
              <a:rPr lang="en-US" sz="3200" dirty="0"/>
            </a:br>
            <a:r>
              <a:rPr lang="en-US" sz="3200" dirty="0"/>
              <a:t>list of households and routes for your canvassing efforts.</a:t>
            </a:r>
          </a:p>
        </p:txBody>
      </p:sp>
      <p:grpSp>
        <p:nvGrpSpPr>
          <p:cNvPr id="16" name="Group 15">
            <a:extLst>
              <a:ext uri="{FF2B5EF4-FFF2-40B4-BE49-F238E27FC236}">
                <a16:creationId xmlns:a16="http://schemas.microsoft.com/office/drawing/2014/main" id="{BD204474-22A9-16F9-BBB1-0365B60D5B17}"/>
              </a:ext>
            </a:extLst>
          </p:cNvPr>
          <p:cNvGrpSpPr/>
          <p:nvPr/>
        </p:nvGrpSpPr>
        <p:grpSpPr>
          <a:xfrm>
            <a:off x="8848562" y="365126"/>
            <a:ext cx="2505238" cy="540723"/>
            <a:chOff x="8381" y="0"/>
            <a:chExt cx="2505238" cy="540723"/>
          </a:xfrm>
        </p:grpSpPr>
        <p:sp>
          <p:nvSpPr>
            <p:cNvPr id="17" name="Rounded Rectangle 16">
              <a:extLst>
                <a:ext uri="{FF2B5EF4-FFF2-40B4-BE49-F238E27FC236}">
                  <a16:creationId xmlns:a16="http://schemas.microsoft.com/office/drawing/2014/main" id="{CAE8C9A7-95F5-848E-6929-B3E3717A387B}"/>
                </a:ext>
              </a:extLst>
            </p:cNvPr>
            <p:cNvSpPr/>
            <p:nvPr/>
          </p:nvSpPr>
          <p:spPr>
            <a:xfrm>
              <a:off x="8381" y="0"/>
              <a:ext cx="2505238" cy="5407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56065FA5-0E37-6E98-6778-FC86BBE748C0}"/>
                </a:ext>
              </a:extLst>
            </p:cNvPr>
            <p:cNvSpPr txBox="1"/>
            <p:nvPr/>
          </p:nvSpPr>
          <p:spPr>
            <a:xfrm>
              <a:off x="24218" y="15837"/>
              <a:ext cx="2473564" cy="509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Load your canvass</a:t>
              </a:r>
            </a:p>
          </p:txBody>
        </p:sp>
      </p:grpSp>
      <p:sp>
        <p:nvSpPr>
          <p:cNvPr id="8" name="TextBox 7">
            <a:extLst>
              <a:ext uri="{FF2B5EF4-FFF2-40B4-BE49-F238E27FC236}">
                <a16:creationId xmlns:a16="http://schemas.microsoft.com/office/drawing/2014/main" id="{FC7CF73F-D1A5-79CD-67A8-65CE5B1A39A9}"/>
              </a:ext>
            </a:extLst>
          </p:cNvPr>
          <p:cNvSpPr txBox="1"/>
          <p:nvPr/>
        </p:nvSpPr>
        <p:spPr>
          <a:xfrm>
            <a:off x="6223527" y="2016203"/>
            <a:ext cx="4884491" cy="1477328"/>
          </a:xfrm>
          <a:prstGeom prst="rect">
            <a:avLst/>
          </a:prstGeom>
          <a:noFill/>
        </p:spPr>
        <p:txBody>
          <a:bodyPr wrap="square">
            <a:spAutoFit/>
          </a:bodyPr>
          <a:lstStyle/>
          <a:p>
            <a:pPr marL="401638"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24242"/>
                </a:solidFill>
                <a:effectLst/>
                <a:uLnTx/>
                <a:uFillTx/>
                <a:latin typeface="Calibri" panose="020F0502020204030204"/>
                <a:ea typeface="+mn-ea"/>
                <a:cs typeface="+mn-cs"/>
              </a:rPr>
              <a:t>Finally as shown below, there will be an asterisk next to a voter’s name if someone in the household is over the age of 75. In that instance, you will just leave literature for that household and not knock on the door.</a:t>
            </a:r>
          </a:p>
        </p:txBody>
      </p:sp>
      <p:sp>
        <p:nvSpPr>
          <p:cNvPr id="7" name="TextBox 6">
            <a:extLst>
              <a:ext uri="{FF2B5EF4-FFF2-40B4-BE49-F238E27FC236}">
                <a16:creationId xmlns:a16="http://schemas.microsoft.com/office/drawing/2014/main" id="{02979DFA-B80F-B413-85B2-C22F9938C337}"/>
              </a:ext>
            </a:extLst>
          </p:cNvPr>
          <p:cNvSpPr txBox="1"/>
          <p:nvPr/>
        </p:nvSpPr>
        <p:spPr>
          <a:xfrm>
            <a:off x="710672" y="1877714"/>
            <a:ext cx="5134073" cy="923330"/>
          </a:xfrm>
          <a:prstGeom prst="rect">
            <a:avLst/>
          </a:prstGeom>
          <a:noFill/>
        </p:spPr>
        <p:txBody>
          <a:bodyPr wrap="square">
            <a:spAutoFit/>
          </a:bodyPr>
          <a:lstStyle/>
          <a:p>
            <a:pPr marL="401638" indent="-169863">
              <a:buFont typeface="Arial" panose="020B0604020202020204" pitchFamily="34" charset="0"/>
              <a:buChar char="•"/>
            </a:pPr>
            <a:r>
              <a:rPr lang="en-US" dirty="0"/>
              <a:t>You will also see that a blue “V” next to “Voted” will show up next to the voter’s name if the voter has already cast their ballot.</a:t>
            </a:r>
          </a:p>
        </p:txBody>
      </p:sp>
      <p:pic>
        <p:nvPicPr>
          <p:cNvPr id="9" name="Picture 8">
            <a:extLst>
              <a:ext uri="{FF2B5EF4-FFF2-40B4-BE49-F238E27FC236}">
                <a16:creationId xmlns:a16="http://schemas.microsoft.com/office/drawing/2014/main" id="{3243674E-4CB5-8806-756C-C3C00D68DBF8}"/>
              </a:ext>
            </a:extLst>
          </p:cNvPr>
          <p:cNvPicPr>
            <a:picLocks noChangeAspect="1"/>
          </p:cNvPicPr>
          <p:nvPr/>
        </p:nvPicPr>
        <p:blipFill>
          <a:blip r:embed="rId2"/>
          <a:stretch>
            <a:fillRect/>
          </a:stretch>
        </p:blipFill>
        <p:spPr>
          <a:xfrm>
            <a:off x="1211508" y="2954983"/>
            <a:ext cx="2949861" cy="1987720"/>
          </a:xfrm>
          <a:prstGeom prst="rect">
            <a:avLst/>
          </a:prstGeom>
        </p:spPr>
      </p:pic>
      <p:pic>
        <p:nvPicPr>
          <p:cNvPr id="10" name="Picture 9">
            <a:extLst>
              <a:ext uri="{FF2B5EF4-FFF2-40B4-BE49-F238E27FC236}">
                <a16:creationId xmlns:a16="http://schemas.microsoft.com/office/drawing/2014/main" id="{77D426D9-8F73-754D-75D2-E34F8BDE4358}"/>
              </a:ext>
            </a:extLst>
          </p:cNvPr>
          <p:cNvPicPr>
            <a:picLocks noChangeAspect="1"/>
          </p:cNvPicPr>
          <p:nvPr/>
        </p:nvPicPr>
        <p:blipFill>
          <a:blip r:embed="rId3"/>
          <a:stretch>
            <a:fillRect/>
          </a:stretch>
        </p:blipFill>
        <p:spPr>
          <a:xfrm>
            <a:off x="6710849" y="3758253"/>
            <a:ext cx="2936782" cy="2160633"/>
          </a:xfrm>
          <a:prstGeom prst="rect">
            <a:avLst/>
          </a:prstGeom>
        </p:spPr>
      </p:pic>
      <p:cxnSp>
        <p:nvCxnSpPr>
          <p:cNvPr id="11" name="Straight Connector 10">
            <a:extLst>
              <a:ext uri="{FF2B5EF4-FFF2-40B4-BE49-F238E27FC236}">
                <a16:creationId xmlns:a16="http://schemas.microsoft.com/office/drawing/2014/main" id="{775F9FB6-C4B2-E72F-7907-935E77ECEA7A}"/>
              </a:ext>
            </a:extLst>
          </p:cNvPr>
          <p:cNvCxnSpPr>
            <a:cxnSpLocks/>
          </p:cNvCxnSpPr>
          <p:nvPr/>
        </p:nvCxnSpPr>
        <p:spPr>
          <a:xfrm>
            <a:off x="6147565" y="2016203"/>
            <a:ext cx="0" cy="41797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20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B446-74BD-E220-E267-45E93D6CF729}"/>
              </a:ext>
            </a:extLst>
          </p:cNvPr>
          <p:cNvSpPr>
            <a:spLocks noGrp="1"/>
          </p:cNvSpPr>
          <p:nvPr>
            <p:ph type="title"/>
          </p:nvPr>
        </p:nvSpPr>
        <p:spPr/>
        <p:txBody>
          <a:bodyPr>
            <a:noAutofit/>
          </a:bodyPr>
          <a:lstStyle/>
          <a:p>
            <a:r>
              <a:rPr lang="en-US" sz="3600" dirty="0"/>
              <a:t>Select a household, introduce yourself, </a:t>
            </a:r>
            <a:br>
              <a:rPr lang="en-US" sz="3600" dirty="0"/>
            </a:br>
            <a:r>
              <a:rPr lang="en-US" sz="3600" dirty="0"/>
              <a:t>follow the script, and record responses in the app.</a:t>
            </a:r>
          </a:p>
        </p:txBody>
      </p:sp>
      <p:sp>
        <p:nvSpPr>
          <p:cNvPr id="9" name="TextBox 8">
            <a:extLst>
              <a:ext uri="{FF2B5EF4-FFF2-40B4-BE49-F238E27FC236}">
                <a16:creationId xmlns:a16="http://schemas.microsoft.com/office/drawing/2014/main" id="{68461B66-537A-E111-8F2D-27D69A2FBDB4}"/>
              </a:ext>
            </a:extLst>
          </p:cNvPr>
          <p:cNvSpPr txBox="1"/>
          <p:nvPr/>
        </p:nvSpPr>
        <p:spPr>
          <a:xfrm>
            <a:off x="838200" y="1911273"/>
            <a:ext cx="5257800" cy="830997"/>
          </a:xfrm>
          <a:prstGeom prst="rect">
            <a:avLst/>
          </a:prstGeom>
          <a:noFill/>
        </p:spPr>
        <p:txBody>
          <a:bodyPr wrap="square">
            <a:spAutoFit/>
          </a:bodyPr>
          <a:lstStyle/>
          <a:p>
            <a:r>
              <a:rPr lang="en-US" sz="1600" b="1" dirty="0">
                <a:solidFill>
                  <a:schemeClr val="accent1"/>
                </a:solidFill>
              </a:rPr>
              <a:t>6. Go to contact’s page:  </a:t>
            </a:r>
          </a:p>
          <a:p>
            <a:pPr marL="401638" indent="-169863">
              <a:buFont typeface="Arial" panose="020B0604020202020204" pitchFamily="34" charset="0"/>
              <a:buChar char="•"/>
            </a:pPr>
            <a:r>
              <a:rPr lang="en-US" sz="1600" dirty="0"/>
              <a:t>Select the voter you will be talking to and you will see the script you will be using.</a:t>
            </a:r>
          </a:p>
        </p:txBody>
      </p:sp>
      <p:grpSp>
        <p:nvGrpSpPr>
          <p:cNvPr id="16" name="Group 15">
            <a:extLst>
              <a:ext uri="{FF2B5EF4-FFF2-40B4-BE49-F238E27FC236}">
                <a16:creationId xmlns:a16="http://schemas.microsoft.com/office/drawing/2014/main" id="{BD204474-22A9-16F9-BBB1-0365B60D5B17}"/>
              </a:ext>
            </a:extLst>
          </p:cNvPr>
          <p:cNvGrpSpPr/>
          <p:nvPr/>
        </p:nvGrpSpPr>
        <p:grpSpPr>
          <a:xfrm>
            <a:off x="8848562" y="365126"/>
            <a:ext cx="2505238" cy="540723"/>
            <a:chOff x="8381" y="0"/>
            <a:chExt cx="2505238" cy="540723"/>
          </a:xfrm>
        </p:grpSpPr>
        <p:sp>
          <p:nvSpPr>
            <p:cNvPr id="17" name="Rounded Rectangle 16">
              <a:extLst>
                <a:ext uri="{FF2B5EF4-FFF2-40B4-BE49-F238E27FC236}">
                  <a16:creationId xmlns:a16="http://schemas.microsoft.com/office/drawing/2014/main" id="{CAE8C9A7-95F5-848E-6929-B3E3717A387B}"/>
                </a:ext>
              </a:extLst>
            </p:cNvPr>
            <p:cNvSpPr/>
            <p:nvPr/>
          </p:nvSpPr>
          <p:spPr>
            <a:xfrm>
              <a:off x="8381" y="0"/>
              <a:ext cx="2505238" cy="5407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56065FA5-0E37-6E98-6778-FC86BBE748C0}"/>
                </a:ext>
              </a:extLst>
            </p:cNvPr>
            <p:cNvSpPr txBox="1"/>
            <p:nvPr/>
          </p:nvSpPr>
          <p:spPr>
            <a:xfrm>
              <a:off x="24218" y="15837"/>
              <a:ext cx="2473564" cy="509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000" kern="1200" dirty="0"/>
                <a:t>Have a conversation</a:t>
              </a:r>
            </a:p>
          </p:txBody>
        </p:sp>
      </p:grpSp>
      <p:sp>
        <p:nvSpPr>
          <p:cNvPr id="3" name="TextBox 2">
            <a:extLst>
              <a:ext uri="{FF2B5EF4-FFF2-40B4-BE49-F238E27FC236}">
                <a16:creationId xmlns:a16="http://schemas.microsoft.com/office/drawing/2014/main" id="{EDD7FDF5-4129-4C3E-64F0-637EF87AB640}"/>
              </a:ext>
            </a:extLst>
          </p:cNvPr>
          <p:cNvSpPr txBox="1"/>
          <p:nvPr/>
        </p:nvSpPr>
        <p:spPr>
          <a:xfrm>
            <a:off x="6343324" y="1911272"/>
            <a:ext cx="2505238" cy="1815882"/>
          </a:xfrm>
          <a:prstGeom prst="rect">
            <a:avLst/>
          </a:prstGeom>
          <a:noFill/>
        </p:spPr>
        <p:txBody>
          <a:bodyPr wrap="square">
            <a:spAutoFit/>
          </a:bodyPr>
          <a:lstStyle/>
          <a:p>
            <a:r>
              <a:rPr lang="en-US" sz="1600" b="1" dirty="0">
                <a:solidFill>
                  <a:schemeClr val="accent1"/>
                </a:solidFill>
              </a:rPr>
              <a:t>7. Can’t reach the voter:   </a:t>
            </a:r>
          </a:p>
          <a:p>
            <a:pPr marL="401638" indent="-169863">
              <a:buFont typeface="Arial" panose="020B0604020202020204" pitchFamily="34" charset="0"/>
              <a:buChar char="•"/>
            </a:pPr>
            <a:r>
              <a:rPr lang="en-US" sz="1600" dirty="0"/>
              <a:t>Select, “I Couldn’t Reach This Contact” if you do not have a conversation with the voter and choose the reason why.</a:t>
            </a:r>
          </a:p>
        </p:txBody>
      </p:sp>
      <p:pic>
        <p:nvPicPr>
          <p:cNvPr id="4" name="Picture 3">
            <a:extLst>
              <a:ext uri="{FF2B5EF4-FFF2-40B4-BE49-F238E27FC236}">
                <a16:creationId xmlns:a16="http://schemas.microsoft.com/office/drawing/2014/main" id="{A9A50848-4664-9C7B-5C83-4DFA35A3C602}"/>
              </a:ext>
            </a:extLst>
          </p:cNvPr>
          <p:cNvPicPr>
            <a:picLocks noChangeAspect="1"/>
          </p:cNvPicPr>
          <p:nvPr/>
        </p:nvPicPr>
        <p:blipFill rotWithShape="1">
          <a:blip r:embed="rId2"/>
          <a:srcRect b="37605"/>
          <a:stretch/>
        </p:blipFill>
        <p:spPr>
          <a:xfrm>
            <a:off x="1057852" y="2828767"/>
            <a:ext cx="3279369" cy="3436885"/>
          </a:xfrm>
          <a:prstGeom prst="rect">
            <a:avLst/>
          </a:prstGeom>
        </p:spPr>
      </p:pic>
      <p:pic>
        <p:nvPicPr>
          <p:cNvPr id="5" name="Picture 4">
            <a:extLst>
              <a:ext uri="{FF2B5EF4-FFF2-40B4-BE49-F238E27FC236}">
                <a16:creationId xmlns:a16="http://schemas.microsoft.com/office/drawing/2014/main" id="{5D1A8A8B-7FEA-405A-905F-004AE08DBB15}"/>
              </a:ext>
            </a:extLst>
          </p:cNvPr>
          <p:cNvPicPr>
            <a:picLocks noChangeAspect="1"/>
          </p:cNvPicPr>
          <p:nvPr/>
        </p:nvPicPr>
        <p:blipFill>
          <a:blip r:embed="rId3"/>
          <a:stretch>
            <a:fillRect/>
          </a:stretch>
        </p:blipFill>
        <p:spPr>
          <a:xfrm>
            <a:off x="8935704" y="1911271"/>
            <a:ext cx="2505238" cy="4175396"/>
          </a:xfrm>
          <a:prstGeom prst="rect">
            <a:avLst/>
          </a:prstGeom>
        </p:spPr>
      </p:pic>
      <p:sp>
        <p:nvSpPr>
          <p:cNvPr id="7" name="TextBox 6">
            <a:extLst>
              <a:ext uri="{FF2B5EF4-FFF2-40B4-BE49-F238E27FC236}">
                <a16:creationId xmlns:a16="http://schemas.microsoft.com/office/drawing/2014/main" id="{4A5D2CC0-220C-6D87-EE21-50730C07C2E7}"/>
              </a:ext>
            </a:extLst>
          </p:cNvPr>
          <p:cNvSpPr txBox="1"/>
          <p:nvPr/>
        </p:nvSpPr>
        <p:spPr>
          <a:xfrm>
            <a:off x="6139987" y="4068488"/>
            <a:ext cx="2073876" cy="1815882"/>
          </a:xfrm>
          <a:prstGeom prst="rect">
            <a:avLst/>
          </a:prstGeom>
          <a:noFill/>
        </p:spPr>
        <p:txBody>
          <a:bodyPr wrap="square">
            <a:spAutoFit/>
          </a:bodyPr>
          <a:lstStyle/>
          <a:p>
            <a:pPr marL="401638"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Calibri" panose="020F0502020204030204"/>
                <a:ea typeface="+mn-ea"/>
                <a:cs typeface="+mn-cs"/>
              </a:rPr>
              <a:t>On an iPhone, you can swipe right on a voter’s name from the list view to mark them as “Not Home.”</a:t>
            </a:r>
          </a:p>
        </p:txBody>
      </p:sp>
      <p:cxnSp>
        <p:nvCxnSpPr>
          <p:cNvPr id="8" name="Straight Connector 7">
            <a:extLst>
              <a:ext uri="{FF2B5EF4-FFF2-40B4-BE49-F238E27FC236}">
                <a16:creationId xmlns:a16="http://schemas.microsoft.com/office/drawing/2014/main" id="{47541540-DDF4-B13C-3468-A07AFE2F9CBA}"/>
              </a:ext>
            </a:extLst>
          </p:cNvPr>
          <p:cNvCxnSpPr>
            <a:cxnSpLocks/>
          </p:cNvCxnSpPr>
          <p:nvPr/>
        </p:nvCxnSpPr>
        <p:spPr>
          <a:xfrm>
            <a:off x="6147565" y="2016203"/>
            <a:ext cx="0" cy="41797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474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B446-74BD-E220-E267-45E93D6CF729}"/>
              </a:ext>
            </a:extLst>
          </p:cNvPr>
          <p:cNvSpPr>
            <a:spLocks noGrp="1"/>
          </p:cNvSpPr>
          <p:nvPr>
            <p:ph type="title"/>
          </p:nvPr>
        </p:nvSpPr>
        <p:spPr/>
        <p:txBody>
          <a:bodyPr>
            <a:noAutofit/>
          </a:bodyPr>
          <a:lstStyle/>
          <a:p>
            <a:r>
              <a:rPr lang="en-US" sz="3600" dirty="0"/>
              <a:t>Select a household, introduce yourself, </a:t>
            </a:r>
            <a:br>
              <a:rPr lang="en-US" sz="3600" dirty="0"/>
            </a:br>
            <a:r>
              <a:rPr lang="en-US" sz="3600" dirty="0"/>
              <a:t>follow the script, and record responses in the app. </a:t>
            </a:r>
          </a:p>
        </p:txBody>
      </p:sp>
      <p:sp>
        <p:nvSpPr>
          <p:cNvPr id="9" name="TextBox 8">
            <a:extLst>
              <a:ext uri="{FF2B5EF4-FFF2-40B4-BE49-F238E27FC236}">
                <a16:creationId xmlns:a16="http://schemas.microsoft.com/office/drawing/2014/main" id="{68461B66-537A-E111-8F2D-27D69A2FBDB4}"/>
              </a:ext>
            </a:extLst>
          </p:cNvPr>
          <p:cNvSpPr txBox="1"/>
          <p:nvPr/>
        </p:nvSpPr>
        <p:spPr>
          <a:xfrm>
            <a:off x="838201" y="1827271"/>
            <a:ext cx="6044514" cy="1569660"/>
          </a:xfrm>
          <a:prstGeom prst="rect">
            <a:avLst/>
          </a:prstGeom>
          <a:noFill/>
        </p:spPr>
        <p:txBody>
          <a:bodyPr wrap="square">
            <a:spAutoFit/>
          </a:bodyPr>
          <a:lstStyle/>
          <a:p>
            <a:r>
              <a:rPr lang="en-US" sz="1600" b="1" dirty="0">
                <a:solidFill>
                  <a:schemeClr val="accent1"/>
                </a:solidFill>
              </a:rPr>
              <a:t>8. Can reach the voter:   </a:t>
            </a:r>
          </a:p>
          <a:p>
            <a:pPr marL="401638" indent="-169863">
              <a:buFont typeface="Arial" panose="020B0604020202020204" pitchFamily="34" charset="0"/>
              <a:buChar char="•"/>
            </a:pPr>
            <a:r>
              <a:rPr lang="en-US" sz="1600" dirty="0"/>
              <a:t>If you do speak to the contact, follow the script and record the voter’s response to each question. </a:t>
            </a:r>
          </a:p>
          <a:p>
            <a:pPr marL="401638" indent="-169863">
              <a:buFont typeface="Arial" panose="020B0604020202020204" pitchFamily="34" charset="0"/>
              <a:buChar char="•"/>
            </a:pPr>
            <a:r>
              <a:rPr lang="en-US" sz="1600" dirty="0"/>
              <a:t>The questions on your script may differ from the example, but tap the appropriate box and a checkmark will appear next to the option you marked.</a:t>
            </a:r>
          </a:p>
        </p:txBody>
      </p:sp>
      <p:grpSp>
        <p:nvGrpSpPr>
          <p:cNvPr id="16" name="Group 15">
            <a:extLst>
              <a:ext uri="{FF2B5EF4-FFF2-40B4-BE49-F238E27FC236}">
                <a16:creationId xmlns:a16="http://schemas.microsoft.com/office/drawing/2014/main" id="{BD204474-22A9-16F9-BBB1-0365B60D5B17}"/>
              </a:ext>
            </a:extLst>
          </p:cNvPr>
          <p:cNvGrpSpPr/>
          <p:nvPr/>
        </p:nvGrpSpPr>
        <p:grpSpPr>
          <a:xfrm>
            <a:off x="8848562" y="365126"/>
            <a:ext cx="2505238" cy="540723"/>
            <a:chOff x="8381" y="0"/>
            <a:chExt cx="2505238" cy="540723"/>
          </a:xfrm>
        </p:grpSpPr>
        <p:sp>
          <p:nvSpPr>
            <p:cNvPr id="17" name="Rounded Rectangle 16">
              <a:extLst>
                <a:ext uri="{FF2B5EF4-FFF2-40B4-BE49-F238E27FC236}">
                  <a16:creationId xmlns:a16="http://schemas.microsoft.com/office/drawing/2014/main" id="{CAE8C9A7-95F5-848E-6929-B3E3717A387B}"/>
                </a:ext>
              </a:extLst>
            </p:cNvPr>
            <p:cNvSpPr/>
            <p:nvPr/>
          </p:nvSpPr>
          <p:spPr>
            <a:xfrm>
              <a:off x="8381" y="0"/>
              <a:ext cx="2505238" cy="5407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56065FA5-0E37-6E98-6778-FC86BBE748C0}"/>
                </a:ext>
              </a:extLst>
            </p:cNvPr>
            <p:cNvSpPr txBox="1"/>
            <p:nvPr/>
          </p:nvSpPr>
          <p:spPr>
            <a:xfrm>
              <a:off x="24218" y="15837"/>
              <a:ext cx="2473564" cy="509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000" kern="1200" dirty="0"/>
                <a:t>Have a conversation</a:t>
              </a:r>
            </a:p>
          </p:txBody>
        </p:sp>
      </p:grpSp>
      <p:sp>
        <p:nvSpPr>
          <p:cNvPr id="7" name="TextBox 6">
            <a:extLst>
              <a:ext uri="{FF2B5EF4-FFF2-40B4-BE49-F238E27FC236}">
                <a16:creationId xmlns:a16="http://schemas.microsoft.com/office/drawing/2014/main" id="{4A5D2CC0-220C-6D87-EE21-50730C07C2E7}"/>
              </a:ext>
            </a:extLst>
          </p:cNvPr>
          <p:cNvSpPr txBox="1"/>
          <p:nvPr/>
        </p:nvSpPr>
        <p:spPr>
          <a:xfrm>
            <a:off x="7930284" y="2022536"/>
            <a:ext cx="3289652" cy="1323439"/>
          </a:xfrm>
          <a:prstGeom prst="rect">
            <a:avLst/>
          </a:prstGeom>
          <a:noFill/>
        </p:spPr>
        <p:txBody>
          <a:bodyPr wrap="square">
            <a:spAutoFit/>
          </a:bodyPr>
          <a:lstStyle/>
          <a:p>
            <a:pPr marL="231775" marR="0" lvl="0" indent="-220663"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600" b="0" i="0" u="none" strike="noStrike" kern="1200" cap="none" spc="0" normalizeH="0" baseline="0" noProof="0" dirty="0">
                <a:ln>
                  <a:noFill/>
                </a:ln>
                <a:solidFill>
                  <a:srgbClr val="424242"/>
                </a:solidFill>
                <a:effectLst/>
                <a:uLnTx/>
                <a:uFillTx/>
                <a:latin typeface="Calibri" panose="020F0502020204030204"/>
                <a:ea typeface="+mn-ea"/>
                <a:cs typeface="+mn-cs"/>
              </a:rPr>
              <a:t>If a voter has requested and been mailed a ballot, you will mark the results of that conversation using this part of the script shown below.</a:t>
            </a:r>
          </a:p>
        </p:txBody>
      </p:sp>
      <p:pic>
        <p:nvPicPr>
          <p:cNvPr id="6" name="Picture 5">
            <a:extLst>
              <a:ext uri="{FF2B5EF4-FFF2-40B4-BE49-F238E27FC236}">
                <a16:creationId xmlns:a16="http://schemas.microsoft.com/office/drawing/2014/main" id="{B19AE543-CDD9-929D-4BDB-9B0CD6900509}"/>
              </a:ext>
            </a:extLst>
          </p:cNvPr>
          <p:cNvPicPr>
            <a:picLocks noChangeAspect="1"/>
          </p:cNvPicPr>
          <p:nvPr/>
        </p:nvPicPr>
        <p:blipFill>
          <a:blip r:embed="rId2"/>
          <a:stretch>
            <a:fillRect/>
          </a:stretch>
        </p:blipFill>
        <p:spPr>
          <a:xfrm>
            <a:off x="5259749" y="3563042"/>
            <a:ext cx="2219988" cy="2598591"/>
          </a:xfrm>
          <a:prstGeom prst="rect">
            <a:avLst/>
          </a:prstGeom>
        </p:spPr>
      </p:pic>
      <p:pic>
        <p:nvPicPr>
          <p:cNvPr id="10" name="Picture 9">
            <a:extLst>
              <a:ext uri="{FF2B5EF4-FFF2-40B4-BE49-F238E27FC236}">
                <a16:creationId xmlns:a16="http://schemas.microsoft.com/office/drawing/2014/main" id="{ED0231B6-7D0C-D2F3-D504-F8F467AEE18C}"/>
              </a:ext>
            </a:extLst>
          </p:cNvPr>
          <p:cNvPicPr>
            <a:picLocks noChangeAspect="1"/>
          </p:cNvPicPr>
          <p:nvPr/>
        </p:nvPicPr>
        <p:blipFill>
          <a:blip r:embed="rId3"/>
          <a:stretch>
            <a:fillRect/>
          </a:stretch>
        </p:blipFill>
        <p:spPr>
          <a:xfrm>
            <a:off x="3039761" y="3077809"/>
            <a:ext cx="2219988" cy="3569058"/>
          </a:xfrm>
          <a:prstGeom prst="rect">
            <a:avLst/>
          </a:prstGeom>
        </p:spPr>
      </p:pic>
      <p:pic>
        <p:nvPicPr>
          <p:cNvPr id="11" name="Picture 10">
            <a:extLst>
              <a:ext uri="{FF2B5EF4-FFF2-40B4-BE49-F238E27FC236}">
                <a16:creationId xmlns:a16="http://schemas.microsoft.com/office/drawing/2014/main" id="{89450336-4005-BEA6-FBDE-3F0EE928FEC9}"/>
              </a:ext>
            </a:extLst>
          </p:cNvPr>
          <p:cNvPicPr>
            <a:picLocks noChangeAspect="1"/>
          </p:cNvPicPr>
          <p:nvPr/>
        </p:nvPicPr>
        <p:blipFill>
          <a:blip r:embed="rId4"/>
          <a:stretch>
            <a:fillRect/>
          </a:stretch>
        </p:blipFill>
        <p:spPr>
          <a:xfrm>
            <a:off x="8991187" y="3077809"/>
            <a:ext cx="2335150" cy="3083824"/>
          </a:xfrm>
          <a:prstGeom prst="rect">
            <a:avLst/>
          </a:prstGeom>
        </p:spPr>
      </p:pic>
    </p:spTree>
    <p:extLst>
      <p:ext uri="{BB962C8B-B14F-4D97-AF65-F5344CB8AC3E}">
        <p14:creationId xmlns:p14="http://schemas.microsoft.com/office/powerpoint/2010/main" val="34337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B446-74BD-E220-E267-45E93D6CF729}"/>
              </a:ext>
            </a:extLst>
          </p:cNvPr>
          <p:cNvSpPr>
            <a:spLocks noGrp="1"/>
          </p:cNvSpPr>
          <p:nvPr>
            <p:ph type="title"/>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Return to the main menu to finish and to </a:t>
            </a:r>
            <a:br>
              <a:rPr lang="en-US" sz="3600" dirty="0"/>
            </a:br>
            <a:r>
              <a:rPr lang="en-US" sz="3600" dirty="0"/>
              <a:t>sync your data and complete your canvassing.</a:t>
            </a:r>
          </a:p>
        </p:txBody>
      </p:sp>
      <p:sp>
        <p:nvSpPr>
          <p:cNvPr id="9" name="TextBox 8">
            <a:extLst>
              <a:ext uri="{FF2B5EF4-FFF2-40B4-BE49-F238E27FC236}">
                <a16:creationId xmlns:a16="http://schemas.microsoft.com/office/drawing/2014/main" id="{68461B66-537A-E111-8F2D-27D69A2FBDB4}"/>
              </a:ext>
            </a:extLst>
          </p:cNvPr>
          <p:cNvSpPr txBox="1"/>
          <p:nvPr/>
        </p:nvSpPr>
        <p:spPr>
          <a:xfrm>
            <a:off x="838200" y="1911273"/>
            <a:ext cx="3758514" cy="830997"/>
          </a:xfrm>
          <a:prstGeom prst="rect">
            <a:avLst/>
          </a:prstGeom>
          <a:noFill/>
        </p:spPr>
        <p:txBody>
          <a:bodyPr wrap="square">
            <a:spAutoFit/>
          </a:bodyPr>
          <a:lstStyle/>
          <a:p>
            <a:r>
              <a:rPr lang="en-US" sz="1600" b="1" dirty="0">
                <a:solidFill>
                  <a:schemeClr val="accent1"/>
                </a:solidFill>
              </a:rPr>
              <a:t>9. Check your progress   </a:t>
            </a:r>
          </a:p>
          <a:p>
            <a:pPr marL="401638" indent="-169863">
              <a:buFont typeface="Arial" panose="020B0604020202020204" pitchFamily="34" charset="0"/>
              <a:buChar char="•"/>
            </a:pPr>
            <a:r>
              <a:rPr lang="en-US" sz="1600" dirty="0"/>
              <a:t>Select “List Details” to check your progress.</a:t>
            </a:r>
          </a:p>
        </p:txBody>
      </p:sp>
      <p:grpSp>
        <p:nvGrpSpPr>
          <p:cNvPr id="16" name="Group 15">
            <a:extLst>
              <a:ext uri="{FF2B5EF4-FFF2-40B4-BE49-F238E27FC236}">
                <a16:creationId xmlns:a16="http://schemas.microsoft.com/office/drawing/2014/main" id="{BD204474-22A9-16F9-BBB1-0365B60D5B17}"/>
              </a:ext>
            </a:extLst>
          </p:cNvPr>
          <p:cNvGrpSpPr/>
          <p:nvPr/>
        </p:nvGrpSpPr>
        <p:grpSpPr>
          <a:xfrm>
            <a:off x="8848562" y="365126"/>
            <a:ext cx="2505238" cy="540723"/>
            <a:chOff x="8381" y="0"/>
            <a:chExt cx="2505238" cy="540723"/>
          </a:xfrm>
        </p:grpSpPr>
        <p:sp>
          <p:nvSpPr>
            <p:cNvPr id="17" name="Rounded Rectangle 16">
              <a:extLst>
                <a:ext uri="{FF2B5EF4-FFF2-40B4-BE49-F238E27FC236}">
                  <a16:creationId xmlns:a16="http://schemas.microsoft.com/office/drawing/2014/main" id="{CAE8C9A7-95F5-848E-6929-B3E3717A387B}"/>
                </a:ext>
              </a:extLst>
            </p:cNvPr>
            <p:cNvSpPr/>
            <p:nvPr/>
          </p:nvSpPr>
          <p:spPr>
            <a:xfrm>
              <a:off x="8381" y="0"/>
              <a:ext cx="2505238" cy="5407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56065FA5-0E37-6E98-6778-FC86BBE748C0}"/>
                </a:ext>
              </a:extLst>
            </p:cNvPr>
            <p:cNvSpPr txBox="1"/>
            <p:nvPr/>
          </p:nvSpPr>
          <p:spPr>
            <a:xfrm>
              <a:off x="24218" y="15837"/>
              <a:ext cx="2473564" cy="509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000" kern="1200" dirty="0"/>
                <a:t>Finish Your Shift</a:t>
              </a:r>
            </a:p>
          </p:txBody>
        </p:sp>
      </p:grpSp>
      <p:sp>
        <p:nvSpPr>
          <p:cNvPr id="4" name="TextBox 3">
            <a:extLst>
              <a:ext uri="{FF2B5EF4-FFF2-40B4-BE49-F238E27FC236}">
                <a16:creationId xmlns:a16="http://schemas.microsoft.com/office/drawing/2014/main" id="{76FB0CD1-DD90-10EE-5478-3275897EBE4B}"/>
              </a:ext>
            </a:extLst>
          </p:cNvPr>
          <p:cNvSpPr txBox="1"/>
          <p:nvPr/>
        </p:nvSpPr>
        <p:spPr>
          <a:xfrm>
            <a:off x="772299" y="3577122"/>
            <a:ext cx="4038601" cy="1077218"/>
          </a:xfrm>
          <a:prstGeom prst="rect">
            <a:avLst/>
          </a:prstGeom>
          <a:noFill/>
        </p:spPr>
        <p:txBody>
          <a:bodyPr wrap="square">
            <a:spAutoFit/>
          </a:bodyPr>
          <a:lstStyle/>
          <a:p>
            <a:r>
              <a:rPr lang="en-US" sz="1600" b="1" dirty="0">
                <a:solidFill>
                  <a:schemeClr val="accent1"/>
                </a:solidFill>
              </a:rPr>
              <a:t>10. Sync your data:</a:t>
            </a:r>
          </a:p>
          <a:p>
            <a:pPr marL="231775" marR="0" lvl="0" indent="-220663"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600" b="0" i="0" u="none" strike="noStrike" kern="1200" cap="none" spc="0" normalizeH="0" baseline="0" noProof="0" dirty="0">
                <a:ln>
                  <a:noFill/>
                </a:ln>
                <a:solidFill>
                  <a:srgbClr val="424242"/>
                </a:solidFill>
                <a:effectLst/>
                <a:uLnTx/>
                <a:uFillTx/>
                <a:latin typeface="Calibri" panose="020F0502020204030204"/>
                <a:ea typeface="+mn-ea"/>
                <a:cs typeface="+mn-cs"/>
              </a:rPr>
              <a:t>When you’re done canvassing tap on the cloud on the top right corner of the app to send your results to our database - VAN.</a:t>
            </a:r>
          </a:p>
        </p:txBody>
      </p:sp>
      <p:pic>
        <p:nvPicPr>
          <p:cNvPr id="5" name="Picture 4">
            <a:extLst>
              <a:ext uri="{FF2B5EF4-FFF2-40B4-BE49-F238E27FC236}">
                <a16:creationId xmlns:a16="http://schemas.microsoft.com/office/drawing/2014/main" id="{0D477F56-B2A5-D02E-CC5E-7F44A672A600}"/>
              </a:ext>
            </a:extLst>
          </p:cNvPr>
          <p:cNvPicPr>
            <a:picLocks noChangeAspect="1"/>
          </p:cNvPicPr>
          <p:nvPr/>
        </p:nvPicPr>
        <p:blipFill>
          <a:blip r:embed="rId2"/>
          <a:stretch>
            <a:fillRect/>
          </a:stretch>
        </p:blipFill>
        <p:spPr>
          <a:xfrm>
            <a:off x="949044" y="4820057"/>
            <a:ext cx="3462685" cy="937268"/>
          </a:xfrm>
          <a:prstGeom prst="rect">
            <a:avLst/>
          </a:prstGeom>
        </p:spPr>
      </p:pic>
      <p:pic>
        <p:nvPicPr>
          <p:cNvPr id="8" name="Picture 7">
            <a:extLst>
              <a:ext uri="{FF2B5EF4-FFF2-40B4-BE49-F238E27FC236}">
                <a16:creationId xmlns:a16="http://schemas.microsoft.com/office/drawing/2014/main" id="{496A10B9-D5E3-A01E-8789-7DC8B53533C7}"/>
              </a:ext>
            </a:extLst>
          </p:cNvPr>
          <p:cNvPicPr>
            <a:picLocks noChangeAspect="1"/>
          </p:cNvPicPr>
          <p:nvPr/>
        </p:nvPicPr>
        <p:blipFill>
          <a:blip r:embed="rId3"/>
          <a:stretch>
            <a:fillRect/>
          </a:stretch>
        </p:blipFill>
        <p:spPr>
          <a:xfrm>
            <a:off x="4968100" y="1911273"/>
            <a:ext cx="2413002" cy="4491896"/>
          </a:xfrm>
          <a:prstGeom prst="rect">
            <a:avLst/>
          </a:prstGeom>
        </p:spPr>
      </p:pic>
      <p:pic>
        <p:nvPicPr>
          <p:cNvPr id="11" name="Picture 10">
            <a:extLst>
              <a:ext uri="{FF2B5EF4-FFF2-40B4-BE49-F238E27FC236}">
                <a16:creationId xmlns:a16="http://schemas.microsoft.com/office/drawing/2014/main" id="{7D06E6F0-D274-5EA8-6F8A-3EE379177437}"/>
              </a:ext>
            </a:extLst>
          </p:cNvPr>
          <p:cNvPicPr>
            <a:picLocks noChangeAspect="1"/>
          </p:cNvPicPr>
          <p:nvPr/>
        </p:nvPicPr>
        <p:blipFill>
          <a:blip r:embed="rId4"/>
          <a:stretch>
            <a:fillRect/>
          </a:stretch>
        </p:blipFill>
        <p:spPr>
          <a:xfrm>
            <a:off x="7655672" y="1981256"/>
            <a:ext cx="2417453" cy="3155607"/>
          </a:xfrm>
          <a:prstGeom prst="rect">
            <a:avLst/>
          </a:prstGeom>
        </p:spPr>
      </p:pic>
      <p:sp>
        <p:nvSpPr>
          <p:cNvPr id="12" name="TextBox 11">
            <a:extLst>
              <a:ext uri="{FF2B5EF4-FFF2-40B4-BE49-F238E27FC236}">
                <a16:creationId xmlns:a16="http://schemas.microsoft.com/office/drawing/2014/main" id="{25F2C377-E7A0-A3D7-7065-2BFE7A0EA1CF}"/>
              </a:ext>
            </a:extLst>
          </p:cNvPr>
          <p:cNvSpPr txBox="1"/>
          <p:nvPr/>
        </p:nvSpPr>
        <p:spPr>
          <a:xfrm>
            <a:off x="7381102" y="5136863"/>
            <a:ext cx="4323518" cy="830997"/>
          </a:xfrm>
          <a:prstGeom prst="rect">
            <a:avLst/>
          </a:prstGeom>
          <a:noFill/>
        </p:spPr>
        <p:txBody>
          <a:bodyPr wrap="square">
            <a:spAutoFit/>
          </a:bodyPr>
          <a:lstStyle/>
          <a:p>
            <a:pPr marL="401638" marR="0" lvl="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24242"/>
                </a:solidFill>
                <a:effectLst/>
                <a:uLnTx/>
                <a:uFillTx/>
                <a:latin typeface="Calibri" panose="020F0502020204030204"/>
                <a:ea typeface="+mn-ea"/>
                <a:cs typeface="+mn-cs"/>
              </a:rPr>
              <a:t>Note: Syncing your progress throughout your canvass ensures that data will not be lost and others can see your progress.</a:t>
            </a:r>
          </a:p>
        </p:txBody>
      </p:sp>
    </p:spTree>
    <p:extLst>
      <p:ext uri="{BB962C8B-B14F-4D97-AF65-F5344CB8AC3E}">
        <p14:creationId xmlns:p14="http://schemas.microsoft.com/office/powerpoint/2010/main" val="393458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6185-9891-B105-845A-9B53A97F25CF}"/>
              </a:ext>
            </a:extLst>
          </p:cNvPr>
          <p:cNvSpPr>
            <a:spLocks noGrp="1"/>
          </p:cNvSpPr>
          <p:nvPr>
            <p:ph type="title"/>
          </p:nvPr>
        </p:nvSpPr>
        <p:spPr/>
        <p:txBody>
          <a:bodyPr/>
          <a:lstStyle/>
          <a:p>
            <a:r>
              <a:rPr lang="en-US" dirty="0"/>
              <a:t>General reminders</a:t>
            </a:r>
          </a:p>
        </p:txBody>
      </p:sp>
      <p:sp>
        <p:nvSpPr>
          <p:cNvPr id="3" name="Content Placeholder 2">
            <a:extLst>
              <a:ext uri="{FF2B5EF4-FFF2-40B4-BE49-F238E27FC236}">
                <a16:creationId xmlns:a16="http://schemas.microsoft.com/office/drawing/2014/main" id="{F412F348-71CC-9B87-2DCF-B3416EA91DA1}"/>
              </a:ext>
            </a:extLst>
          </p:cNvPr>
          <p:cNvSpPr>
            <a:spLocks noGrp="1"/>
          </p:cNvSpPr>
          <p:nvPr>
            <p:ph idx="1"/>
          </p:nvPr>
        </p:nvSpPr>
        <p:spPr/>
        <p:txBody>
          <a:bodyPr>
            <a:normAutofit/>
          </a:bodyPr>
          <a:lstStyle/>
          <a:p>
            <a:pPr marL="354013" indent="-354013">
              <a:buSzPct val="80000"/>
              <a:buFont typeface="Wingdings" pitchFamily="2" charset="2"/>
              <a:buChar char="q"/>
            </a:pPr>
            <a:r>
              <a:rPr lang="en-US" sz="2000" dirty="0"/>
              <a:t>It’s Arizona! Bring water and wear sunblock and comfortable clothes. Your health and safety is #1 so do only what you’re comfortable doing. </a:t>
            </a:r>
          </a:p>
          <a:p>
            <a:pPr marL="354013" indent="-354013">
              <a:buSzPct val="80000"/>
              <a:buFont typeface="Wingdings" pitchFamily="2" charset="2"/>
              <a:buChar char="q"/>
            </a:pPr>
            <a:r>
              <a:rPr lang="en-US" sz="2000" dirty="0"/>
              <a:t>Try to complete your full list. There are a lot of voters we need to talk to between now and Election Day.</a:t>
            </a:r>
          </a:p>
          <a:p>
            <a:pPr marL="354013" indent="-354013">
              <a:buSzPct val="80000"/>
              <a:buFont typeface="Wingdings" pitchFamily="2" charset="2"/>
              <a:buChar char="q"/>
            </a:pPr>
            <a:r>
              <a:rPr lang="en-US" sz="2000" dirty="0"/>
              <a:t>Tag every interaction and conversation with the relevant tag.</a:t>
            </a:r>
          </a:p>
          <a:p>
            <a:pPr marL="354013" indent="-354013">
              <a:buSzPct val="80000"/>
              <a:buFont typeface="Wingdings" pitchFamily="2" charset="2"/>
              <a:buChar char="q"/>
            </a:pPr>
            <a:r>
              <a:rPr lang="en-US" sz="2000" dirty="0"/>
              <a:t>If you do not know the answer to a question, that’s ok. </a:t>
            </a:r>
            <a:br>
              <a:rPr lang="en-US" sz="2000" dirty="0"/>
            </a:br>
            <a:r>
              <a:rPr lang="en-US" sz="2000" dirty="0"/>
              <a:t>For policy questions, refer the voter to our LD or candidates’ websites and the literature. </a:t>
            </a:r>
            <a:br>
              <a:rPr lang="en-US" sz="2000" dirty="0"/>
            </a:br>
            <a:r>
              <a:rPr lang="en-US" sz="2000" dirty="0"/>
              <a:t>For questions on voting that you don’t know, refer the voter to </a:t>
            </a:r>
            <a:r>
              <a:rPr lang="en-US" sz="2000" dirty="0" err="1"/>
              <a:t>iwillvote.com</a:t>
            </a:r>
            <a:r>
              <a:rPr lang="en-US" sz="2000" dirty="0"/>
              <a:t>.</a:t>
            </a:r>
          </a:p>
          <a:p>
            <a:pPr marL="354013" indent="-354013">
              <a:buSzPct val="80000"/>
              <a:buFont typeface="Wingdings" pitchFamily="2" charset="2"/>
              <a:buChar char="q"/>
            </a:pPr>
            <a:r>
              <a:rPr lang="en-US" sz="2000" dirty="0"/>
              <a:t>Come prepared with a fully charged phone and portable charger if accessible to you.</a:t>
            </a:r>
          </a:p>
        </p:txBody>
      </p:sp>
    </p:spTree>
    <p:extLst>
      <p:ext uri="{BB962C8B-B14F-4D97-AF65-F5344CB8AC3E}">
        <p14:creationId xmlns:p14="http://schemas.microsoft.com/office/powerpoint/2010/main" val="285396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F483-C905-3B45-8F61-A473DF3D540E}"/>
              </a:ext>
            </a:extLst>
          </p:cNvPr>
          <p:cNvSpPr>
            <a:spLocks noGrp="1"/>
          </p:cNvSpPr>
          <p:nvPr>
            <p:ph type="title"/>
          </p:nvPr>
        </p:nvSpPr>
        <p:spPr/>
        <p:txBody>
          <a:bodyPr/>
          <a:lstStyle/>
          <a:p>
            <a:r>
              <a:rPr lang="en-US" dirty="0"/>
              <a:t>Q &amp; A Time</a:t>
            </a:r>
          </a:p>
        </p:txBody>
      </p:sp>
      <p:sp>
        <p:nvSpPr>
          <p:cNvPr id="3" name="Content Placeholder 2">
            <a:extLst>
              <a:ext uri="{FF2B5EF4-FFF2-40B4-BE49-F238E27FC236}">
                <a16:creationId xmlns:a16="http://schemas.microsoft.com/office/drawing/2014/main" id="{0C0DB700-9AF0-15C3-288D-5B91DCDA746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4234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6CC1554-13AF-EFDE-ED3E-96CA36FC4049}"/>
              </a:ext>
            </a:extLst>
          </p:cNvPr>
          <p:cNvSpPr/>
          <p:nvPr/>
        </p:nvSpPr>
        <p:spPr>
          <a:xfrm>
            <a:off x="6506308" y="453051"/>
            <a:ext cx="4847492" cy="642679"/>
          </a:xfrm>
          <a:prstGeom prst="roundRect">
            <a:avLst>
              <a:gd name="adj" fmla="val 4402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EBB18-E059-BD2A-A1EC-F477E4AE7369}"/>
              </a:ext>
            </a:extLst>
          </p:cNvPr>
          <p:cNvSpPr>
            <a:spLocks noGrp="1"/>
          </p:cNvSpPr>
          <p:nvPr>
            <p:ph type="title"/>
          </p:nvPr>
        </p:nvSpPr>
        <p:spPr/>
        <p:txBody>
          <a:bodyPr/>
          <a:lstStyle/>
          <a:p>
            <a:r>
              <a:rPr lang="en-US" dirty="0"/>
              <a:t>Welcome!</a:t>
            </a:r>
          </a:p>
        </p:txBody>
      </p:sp>
      <p:graphicFrame>
        <p:nvGraphicFramePr>
          <p:cNvPr id="4" name="Content Placeholder 3">
            <a:extLst>
              <a:ext uri="{FF2B5EF4-FFF2-40B4-BE49-F238E27FC236}">
                <a16:creationId xmlns:a16="http://schemas.microsoft.com/office/drawing/2014/main" id="{3A30D805-20A4-9F0A-00CD-2EFE035495AA}"/>
              </a:ext>
            </a:extLst>
          </p:cNvPr>
          <p:cNvGraphicFramePr>
            <a:graphicFrameLocks noGrp="1"/>
          </p:cNvGraphicFramePr>
          <p:nvPr>
            <p:ph idx="1"/>
            <p:extLst>
              <p:ext uri="{D42A27DB-BD31-4B8C-83A1-F6EECF244321}">
                <p14:modId xmlns:p14="http://schemas.microsoft.com/office/powerpoint/2010/main" val="7982085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20B649F-FA97-7686-5E33-D965D3A016C2}"/>
              </a:ext>
            </a:extLst>
          </p:cNvPr>
          <p:cNvSpPr txBox="1"/>
          <p:nvPr/>
        </p:nvSpPr>
        <p:spPr>
          <a:xfrm>
            <a:off x="6569119" y="543559"/>
            <a:ext cx="4721870" cy="461665"/>
          </a:xfrm>
          <a:prstGeom prst="rect">
            <a:avLst/>
          </a:prstGeom>
          <a:noFill/>
        </p:spPr>
        <p:txBody>
          <a:bodyPr wrap="none" rtlCol="0">
            <a:spAutoFit/>
          </a:bodyPr>
          <a:lstStyle/>
          <a:p>
            <a:pPr algn="r"/>
            <a:r>
              <a:rPr lang="en-US" sz="2400" b="1" dirty="0">
                <a:solidFill>
                  <a:schemeClr val="tx2"/>
                </a:solidFill>
              </a:rPr>
              <a:t>If you’re not yet a PC, become a PC!</a:t>
            </a:r>
          </a:p>
        </p:txBody>
      </p:sp>
    </p:spTree>
    <p:extLst>
      <p:ext uri="{BB962C8B-B14F-4D97-AF65-F5344CB8AC3E}">
        <p14:creationId xmlns:p14="http://schemas.microsoft.com/office/powerpoint/2010/main" val="368315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A19C-45A2-74BC-7C22-96FC5D2A4517}"/>
              </a:ext>
            </a:extLst>
          </p:cNvPr>
          <p:cNvSpPr>
            <a:spLocks noGrp="1"/>
          </p:cNvSpPr>
          <p:nvPr>
            <p:ph type="title"/>
          </p:nvPr>
        </p:nvSpPr>
        <p:spPr/>
        <p:txBody>
          <a:bodyPr/>
          <a:lstStyle/>
          <a:p>
            <a:r>
              <a:rPr lang="en-US" dirty="0"/>
              <a:t>What we will cover in this session:</a:t>
            </a:r>
          </a:p>
        </p:txBody>
      </p:sp>
      <p:sp>
        <p:nvSpPr>
          <p:cNvPr id="3" name="Content Placeholder 2">
            <a:extLst>
              <a:ext uri="{FF2B5EF4-FFF2-40B4-BE49-F238E27FC236}">
                <a16:creationId xmlns:a16="http://schemas.microsoft.com/office/drawing/2014/main" id="{DB7E1EFC-8C01-B133-E6E4-B5BA5F3B99F0}"/>
              </a:ext>
            </a:extLst>
          </p:cNvPr>
          <p:cNvSpPr>
            <a:spLocks noGrp="1"/>
          </p:cNvSpPr>
          <p:nvPr>
            <p:ph idx="1"/>
          </p:nvPr>
        </p:nvSpPr>
        <p:spPr/>
        <p:txBody>
          <a:bodyPr/>
          <a:lstStyle/>
          <a:p>
            <a:r>
              <a:rPr lang="en-US" dirty="0"/>
              <a:t>Our goals for the session</a:t>
            </a:r>
          </a:p>
          <a:p>
            <a:r>
              <a:rPr lang="en-US" dirty="0"/>
              <a:t>Canvassing Pro, Jared Goldberg’s training to help new canvassers and experienced canvassers to GOTV</a:t>
            </a:r>
          </a:p>
          <a:p>
            <a:r>
              <a:rPr lang="en-US" dirty="0"/>
              <a:t>Dates and times to practice your canvassing skills with Jared and the Coordinated Campaign</a:t>
            </a:r>
          </a:p>
          <a:p>
            <a:r>
              <a:rPr lang="en-US" dirty="0" err="1"/>
              <a:t>MiniVan</a:t>
            </a:r>
            <a:r>
              <a:rPr lang="en-US" dirty="0"/>
              <a:t> basics to help you get ready to canvass</a:t>
            </a:r>
          </a:p>
          <a:p>
            <a:r>
              <a:rPr lang="en-US" dirty="0"/>
              <a:t>Question and answer time</a:t>
            </a:r>
          </a:p>
          <a:p>
            <a:endParaRPr lang="en-US" dirty="0"/>
          </a:p>
        </p:txBody>
      </p:sp>
    </p:spTree>
    <p:extLst>
      <p:ext uri="{BB962C8B-B14F-4D97-AF65-F5344CB8AC3E}">
        <p14:creationId xmlns:p14="http://schemas.microsoft.com/office/powerpoint/2010/main" val="6833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5C07-1DEB-FB5B-9AB3-1057E1139BD5}"/>
              </a:ext>
            </a:extLst>
          </p:cNvPr>
          <p:cNvSpPr>
            <a:spLocks noGrp="1"/>
          </p:cNvSpPr>
          <p:nvPr>
            <p:ph type="title"/>
          </p:nvPr>
        </p:nvSpPr>
        <p:spPr/>
        <p:txBody>
          <a:bodyPr/>
          <a:lstStyle/>
          <a:p>
            <a:r>
              <a:rPr lang="en-US" dirty="0"/>
              <a:t>Our goals for the session</a:t>
            </a:r>
          </a:p>
        </p:txBody>
      </p:sp>
      <p:sp>
        <p:nvSpPr>
          <p:cNvPr id="3" name="Content Placeholder 2">
            <a:extLst>
              <a:ext uri="{FF2B5EF4-FFF2-40B4-BE49-F238E27FC236}">
                <a16:creationId xmlns:a16="http://schemas.microsoft.com/office/drawing/2014/main" id="{A9E17BC0-62B0-32FE-628D-2C9B4ECB63A9}"/>
              </a:ext>
            </a:extLst>
          </p:cNvPr>
          <p:cNvSpPr>
            <a:spLocks noGrp="1"/>
          </p:cNvSpPr>
          <p:nvPr>
            <p:ph idx="1"/>
          </p:nvPr>
        </p:nvSpPr>
        <p:spPr>
          <a:xfrm>
            <a:off x="2057400" y="1825625"/>
            <a:ext cx="9296399" cy="4351338"/>
          </a:xfrm>
        </p:spPr>
        <p:txBody>
          <a:bodyPr/>
          <a:lstStyle/>
          <a:p>
            <a:pPr marL="0" indent="0">
              <a:buNone/>
            </a:pPr>
            <a:r>
              <a:rPr lang="en-US" dirty="0"/>
              <a:t>Amplify Our GOTV Efforts and ensure a successful Get Out The Vote (GOTV) campaign</a:t>
            </a:r>
          </a:p>
          <a:p>
            <a:pPr marL="0" indent="0">
              <a:buNone/>
            </a:pPr>
            <a:endParaRPr lang="en-US" dirty="0"/>
          </a:p>
          <a:p>
            <a:pPr marL="0" indent="0">
              <a:buNone/>
            </a:pPr>
            <a:r>
              <a:rPr lang="en-US" dirty="0"/>
              <a:t>Strengthen LD8 PC engagement because you are an invaluable asset and your participation in GOTV can significantly impact our collective impact.</a:t>
            </a:r>
          </a:p>
          <a:p>
            <a:pPr marL="0" indent="0">
              <a:buNone/>
            </a:pPr>
            <a:endParaRPr lang="en-US" dirty="0"/>
          </a:p>
          <a:p>
            <a:pPr marL="0" indent="0">
              <a:buNone/>
            </a:pPr>
            <a:r>
              <a:rPr lang="en-US" dirty="0"/>
              <a:t>Equip you - PCs and volunteers - with advanced canvassing techniques and the knowledge to effectively use Minivan.</a:t>
            </a:r>
          </a:p>
        </p:txBody>
      </p:sp>
      <p:pic>
        <p:nvPicPr>
          <p:cNvPr id="14" name="Graphic 13" descr="Connections with solid fill">
            <a:extLst>
              <a:ext uri="{FF2B5EF4-FFF2-40B4-BE49-F238E27FC236}">
                <a16:creationId xmlns:a16="http://schemas.microsoft.com/office/drawing/2014/main" id="{E6CF17FB-C40F-D890-51E3-6995028581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508" y="1825337"/>
            <a:ext cx="1005840" cy="1005840"/>
          </a:xfrm>
          <a:prstGeom prst="rect">
            <a:avLst/>
          </a:prstGeom>
        </p:spPr>
      </p:pic>
      <p:pic>
        <p:nvPicPr>
          <p:cNvPr id="20" name="Graphic 19" descr="Muscular arm with solid fill">
            <a:extLst>
              <a:ext uri="{FF2B5EF4-FFF2-40B4-BE49-F238E27FC236}">
                <a16:creationId xmlns:a16="http://schemas.microsoft.com/office/drawing/2014/main" id="{D40CAD8B-A0C7-13D0-BBB7-C3F8744090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3380899"/>
            <a:ext cx="1005840" cy="1005840"/>
          </a:xfrm>
          <a:prstGeom prst="rect">
            <a:avLst/>
          </a:prstGeom>
        </p:spPr>
      </p:pic>
      <p:pic>
        <p:nvPicPr>
          <p:cNvPr id="22" name="Graphic 21" descr="Puzzle pieces with solid fill">
            <a:extLst>
              <a:ext uri="{FF2B5EF4-FFF2-40B4-BE49-F238E27FC236}">
                <a16:creationId xmlns:a16="http://schemas.microsoft.com/office/drawing/2014/main" id="{9B9A7D96-9284-B7F6-617E-A19B73AACA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200" y="4936461"/>
            <a:ext cx="1005840" cy="1005840"/>
          </a:xfrm>
          <a:prstGeom prst="rect">
            <a:avLst/>
          </a:prstGeom>
        </p:spPr>
      </p:pic>
    </p:spTree>
    <p:extLst>
      <p:ext uri="{BB962C8B-B14F-4D97-AF65-F5344CB8AC3E}">
        <p14:creationId xmlns:p14="http://schemas.microsoft.com/office/powerpoint/2010/main" val="95074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C8E5-C296-898C-3652-FD4647B96EBD}"/>
              </a:ext>
            </a:extLst>
          </p:cNvPr>
          <p:cNvSpPr>
            <a:spLocks noGrp="1"/>
          </p:cNvSpPr>
          <p:nvPr>
            <p:ph type="title"/>
          </p:nvPr>
        </p:nvSpPr>
        <p:spPr/>
        <p:txBody>
          <a:bodyPr>
            <a:normAutofit/>
          </a:bodyPr>
          <a:lstStyle/>
          <a:p>
            <a:r>
              <a:rPr lang="en-US" dirty="0"/>
              <a:t>Canvassing with Jared Goldberg</a:t>
            </a:r>
          </a:p>
        </p:txBody>
      </p:sp>
      <p:pic>
        <p:nvPicPr>
          <p:cNvPr id="8" name="Picture 7">
            <a:extLst>
              <a:ext uri="{FF2B5EF4-FFF2-40B4-BE49-F238E27FC236}">
                <a16:creationId xmlns:a16="http://schemas.microsoft.com/office/drawing/2014/main" id="{BED3F101-40C9-CC74-52DC-5E089C32636B}"/>
              </a:ext>
            </a:extLst>
          </p:cNvPr>
          <p:cNvPicPr>
            <a:picLocks noChangeAspect="1"/>
          </p:cNvPicPr>
          <p:nvPr/>
        </p:nvPicPr>
        <p:blipFill>
          <a:blip r:embed="rId2"/>
          <a:stretch>
            <a:fillRect/>
          </a:stretch>
        </p:blipFill>
        <p:spPr>
          <a:xfrm>
            <a:off x="10019323" y="247521"/>
            <a:ext cx="1574800" cy="1193800"/>
          </a:xfrm>
          <a:prstGeom prst="rect">
            <a:avLst/>
          </a:prstGeom>
        </p:spPr>
      </p:pic>
      <p:sp>
        <p:nvSpPr>
          <p:cNvPr id="10" name="Content Placeholder 9">
            <a:extLst>
              <a:ext uri="{FF2B5EF4-FFF2-40B4-BE49-F238E27FC236}">
                <a16:creationId xmlns:a16="http://schemas.microsoft.com/office/drawing/2014/main" id="{0DF90B90-9695-A7E0-1493-A315D4409982}"/>
              </a:ext>
            </a:extLst>
          </p:cNvPr>
          <p:cNvSpPr>
            <a:spLocks noGrp="1"/>
          </p:cNvSpPr>
          <p:nvPr>
            <p:ph idx="1"/>
          </p:nvPr>
        </p:nvSpPr>
        <p:spPr>
          <a:xfrm>
            <a:off x="381000" y="1825625"/>
            <a:ext cx="11430000" cy="4351338"/>
          </a:xfrm>
        </p:spPr>
        <p:txBody>
          <a:bodyPr>
            <a:noAutofit/>
          </a:bodyPr>
          <a:lstStyle/>
          <a:p>
            <a:pPr marL="0" indent="0">
              <a:buNone/>
            </a:pPr>
            <a:r>
              <a:rPr lang="en-US" sz="1600" b="1" dirty="0">
                <a:effectLst/>
                <a:latin typeface=""/>
              </a:rPr>
              <a:t>Introduction: </a:t>
            </a:r>
            <a:endParaRPr lang="en-US" sz="1600" dirty="0">
              <a:effectLst/>
              <a:latin typeface=""/>
            </a:endParaRPr>
          </a:p>
          <a:p>
            <a:pPr marL="0" indent="0">
              <a:buNone/>
            </a:pPr>
            <a:r>
              <a:rPr lang="en-US" sz="1600" dirty="0">
                <a:effectLst/>
                <a:latin typeface=""/>
              </a:rPr>
              <a:t>Hi! Is this ? Hey, my name is and I’m a volunteer here in with AZ Democratic Party. How are you doing today? </a:t>
            </a:r>
          </a:p>
          <a:p>
            <a:pPr marL="0" indent="0">
              <a:spcBef>
                <a:spcPts val="1500"/>
              </a:spcBef>
              <a:buNone/>
            </a:pPr>
            <a:r>
              <a:rPr lang="en-US" sz="1600" b="1" dirty="0">
                <a:effectLst/>
                <a:latin typeface=""/>
              </a:rPr>
              <a:t>Issue Identification:</a:t>
            </a:r>
            <a:br>
              <a:rPr lang="en-US" sz="1600" b="1" dirty="0">
                <a:effectLst/>
                <a:latin typeface=""/>
              </a:rPr>
            </a:br>
            <a:r>
              <a:rPr lang="en-US" sz="1600" b="1" dirty="0">
                <a:effectLst/>
                <a:latin typeface=""/>
              </a:rPr>
              <a:t>Q1: </a:t>
            </a:r>
            <a:r>
              <a:rPr lang="en-US" sz="1600" b="0" dirty="0">
                <a:effectLst/>
                <a:latin typeface=""/>
              </a:rPr>
              <a:t>We are talking to voters today to see what issues they care about most. What issue do you believe needs to be addressed in your community? </a:t>
            </a:r>
            <a:endParaRPr lang="en-US" sz="1600" dirty="0">
              <a:effectLst/>
              <a:latin typeface=""/>
            </a:endParaRPr>
          </a:p>
          <a:p>
            <a:pPr marL="0" indent="0">
              <a:buNone/>
            </a:pPr>
            <a:r>
              <a:rPr lang="en-US" sz="1600" dirty="0">
                <a:effectLst/>
                <a:latin typeface=""/>
              </a:rPr>
              <a:t>● </a:t>
            </a:r>
            <a:r>
              <a:rPr lang="en-US" sz="1600" b="0" dirty="0">
                <a:effectLst/>
                <a:latin typeface=""/>
              </a:rPr>
              <a:t>Healthcare </a:t>
            </a:r>
            <a:r>
              <a:rPr lang="en-US" sz="1600" dirty="0">
                <a:effectLst/>
                <a:latin typeface=""/>
              </a:rPr>
              <a:t>● </a:t>
            </a:r>
            <a:r>
              <a:rPr lang="en-US" sz="1600" b="0" dirty="0">
                <a:effectLst/>
                <a:latin typeface=""/>
              </a:rPr>
              <a:t>Economy </a:t>
            </a:r>
            <a:r>
              <a:rPr lang="en-US" sz="1600" dirty="0">
                <a:effectLst/>
                <a:latin typeface=""/>
              </a:rPr>
              <a:t>● </a:t>
            </a:r>
            <a:r>
              <a:rPr lang="en-US" sz="1600" b="0" dirty="0">
                <a:effectLst/>
                <a:latin typeface=""/>
              </a:rPr>
              <a:t>Education </a:t>
            </a:r>
            <a:r>
              <a:rPr lang="en-US" sz="1600" dirty="0">
                <a:effectLst/>
                <a:latin typeface=""/>
              </a:rPr>
              <a:t>● </a:t>
            </a:r>
            <a:r>
              <a:rPr lang="en-US" sz="1600" b="0" dirty="0">
                <a:effectLst/>
                <a:latin typeface=""/>
              </a:rPr>
              <a:t>Immigration </a:t>
            </a:r>
            <a:r>
              <a:rPr lang="en-US" sz="1600" dirty="0">
                <a:effectLst/>
                <a:latin typeface=""/>
              </a:rPr>
              <a:t>● </a:t>
            </a:r>
            <a:r>
              <a:rPr lang="en-US" sz="1600" b="0" dirty="0">
                <a:effectLst/>
                <a:latin typeface=""/>
              </a:rPr>
              <a:t>Democracy </a:t>
            </a:r>
            <a:endParaRPr lang="en-US" sz="1600" dirty="0">
              <a:effectLst/>
              <a:latin typeface=""/>
            </a:endParaRPr>
          </a:p>
          <a:p>
            <a:pPr marL="0" indent="0">
              <a:spcBef>
                <a:spcPts val="1500"/>
              </a:spcBef>
              <a:buNone/>
            </a:pPr>
            <a:r>
              <a:rPr lang="en-US" sz="1600" b="1" dirty="0">
                <a:effectLst/>
                <a:latin typeface=""/>
              </a:rPr>
              <a:t>Voter Identification:</a:t>
            </a:r>
            <a:br>
              <a:rPr lang="en-US" sz="1600" b="1" dirty="0">
                <a:effectLst/>
                <a:latin typeface=""/>
              </a:rPr>
            </a:br>
            <a:r>
              <a:rPr lang="en-US" sz="1600" b="1" dirty="0">
                <a:effectLst/>
                <a:latin typeface=""/>
              </a:rPr>
              <a:t>Q2: </a:t>
            </a:r>
            <a:r>
              <a:rPr lang="en-US" sz="1600" dirty="0">
                <a:effectLst/>
                <a:latin typeface=""/>
              </a:rPr>
              <a:t>As the general elections are only a few short months away, do you know who you’re voting for in the 2024 Presidential Race? </a:t>
            </a:r>
          </a:p>
          <a:p>
            <a:pPr marL="0" indent="0">
              <a:spcBef>
                <a:spcPts val="800"/>
              </a:spcBef>
              <a:buNone/>
            </a:pPr>
            <a:r>
              <a:rPr lang="en-US" sz="1600" dirty="0">
                <a:effectLst/>
                <a:latin typeface=""/>
              </a:rPr>
              <a:t>●  [If </a:t>
            </a:r>
            <a:r>
              <a:rPr lang="en-US" sz="1600" b="1" dirty="0">
                <a:solidFill>
                  <a:srgbClr val="91C17C"/>
                </a:solidFill>
                <a:effectLst/>
                <a:latin typeface=""/>
              </a:rPr>
              <a:t>BIDEN</a:t>
            </a:r>
            <a:r>
              <a:rPr lang="en-US" sz="1600" dirty="0">
                <a:effectLst/>
                <a:latin typeface=""/>
              </a:rPr>
              <a:t>] </a:t>
            </a:r>
            <a:r>
              <a:rPr lang="en-US" sz="1600" i="1" dirty="0">
                <a:effectLst/>
                <a:latin typeface=""/>
              </a:rPr>
              <a:t>Transition to Question 3. </a:t>
            </a:r>
            <a:endParaRPr lang="en-US" sz="1600" dirty="0">
              <a:effectLst/>
              <a:latin typeface=""/>
            </a:endParaRPr>
          </a:p>
          <a:p>
            <a:pPr marL="0" indent="0">
              <a:spcBef>
                <a:spcPts val="600"/>
              </a:spcBef>
              <a:buNone/>
            </a:pPr>
            <a:r>
              <a:rPr lang="en-US" sz="1600" dirty="0">
                <a:effectLst/>
                <a:latin typeface=""/>
              </a:rPr>
              <a:t>●  [If </a:t>
            </a:r>
            <a:r>
              <a:rPr lang="en-US" sz="1600" b="1" dirty="0">
                <a:solidFill>
                  <a:srgbClr val="F4AF68"/>
                </a:solidFill>
                <a:effectLst/>
                <a:latin typeface=""/>
              </a:rPr>
              <a:t>UNDECIDED</a:t>
            </a:r>
            <a:r>
              <a:rPr lang="en-US" sz="1600" dirty="0">
                <a:effectLst/>
                <a:latin typeface=""/>
              </a:rPr>
              <a:t>] </a:t>
            </a:r>
            <a:r>
              <a:rPr lang="en-US" sz="1600" i="1" dirty="0">
                <a:effectLst/>
                <a:latin typeface=""/>
              </a:rPr>
              <a:t>Share why you are voting to re-elect President Biden and VP Harris. </a:t>
            </a:r>
            <a:endParaRPr lang="en-US" sz="1600" dirty="0">
              <a:effectLst/>
              <a:latin typeface=""/>
            </a:endParaRPr>
          </a:p>
          <a:p>
            <a:pPr marL="0" indent="0">
              <a:spcBef>
                <a:spcPts val="600"/>
              </a:spcBef>
              <a:buNone/>
            </a:pPr>
            <a:r>
              <a:rPr lang="en-US" sz="1600" dirty="0">
                <a:effectLst/>
                <a:latin typeface=""/>
              </a:rPr>
              <a:t>●  [If </a:t>
            </a:r>
            <a:r>
              <a:rPr lang="en-US" sz="1600" b="1" dirty="0">
                <a:solidFill>
                  <a:srgbClr val="CC0000"/>
                </a:solidFill>
                <a:effectLst/>
                <a:latin typeface=""/>
              </a:rPr>
              <a:t>TRUMP</a:t>
            </a:r>
            <a:r>
              <a:rPr lang="en-US" sz="1600" dirty="0">
                <a:effectLst/>
                <a:latin typeface=""/>
              </a:rPr>
              <a:t>] Thank you for sharing and for your time. Have a good day. </a:t>
            </a:r>
            <a:r>
              <a:rPr lang="en-US" sz="1600" i="1" dirty="0">
                <a:effectLst/>
                <a:latin typeface=""/>
              </a:rPr>
              <a:t>End the conversation. </a:t>
            </a:r>
            <a:endParaRPr lang="en-US" sz="1600" dirty="0">
              <a:effectLst/>
              <a:latin typeface=""/>
            </a:endParaRPr>
          </a:p>
          <a:p>
            <a:pPr marL="0" indent="0">
              <a:buNone/>
            </a:pPr>
            <a:r>
              <a:rPr lang="en-US" sz="1600" i="1" dirty="0">
                <a:solidFill>
                  <a:srgbClr val="1E2328"/>
                </a:solidFill>
                <a:effectLst/>
                <a:latin typeface=""/>
              </a:rPr>
              <a:t>[CTV ASK] Amazing! We are knocking doors to collect Commit to Vote Cards. CTV's are a reminder to vote! Closer to the November election, we will send these back to your homes to remind you to go and vote! </a:t>
            </a:r>
            <a:endParaRPr lang="en-US" sz="1600" dirty="0">
              <a:effectLst/>
              <a:latin typeface=""/>
            </a:endParaRPr>
          </a:p>
          <a:p>
            <a:pPr marL="0" indent="0">
              <a:buNone/>
            </a:pPr>
            <a:r>
              <a:rPr lang="en-US" sz="1600" i="1" dirty="0">
                <a:solidFill>
                  <a:srgbClr val="1E2328"/>
                </a:solidFill>
                <a:effectLst/>
                <a:latin typeface=""/>
              </a:rPr>
              <a:t>Can I count on you to commit to vote this year!? </a:t>
            </a:r>
            <a:endParaRPr lang="en-US" sz="1600" dirty="0">
              <a:effectLst/>
              <a:latin typeface=""/>
            </a:endParaRPr>
          </a:p>
        </p:txBody>
      </p:sp>
    </p:spTree>
    <p:extLst>
      <p:ext uri="{BB962C8B-B14F-4D97-AF65-F5344CB8AC3E}">
        <p14:creationId xmlns:p14="http://schemas.microsoft.com/office/powerpoint/2010/main" val="345674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C8E5-C296-898C-3652-FD4647B96EBD}"/>
              </a:ext>
            </a:extLst>
          </p:cNvPr>
          <p:cNvSpPr>
            <a:spLocks noGrp="1"/>
          </p:cNvSpPr>
          <p:nvPr>
            <p:ph type="title"/>
          </p:nvPr>
        </p:nvSpPr>
        <p:spPr/>
        <p:txBody>
          <a:bodyPr>
            <a:normAutofit/>
          </a:bodyPr>
          <a:lstStyle/>
          <a:p>
            <a:r>
              <a:rPr lang="en-US" dirty="0"/>
              <a:t>Canvassing with Jared Goldberg</a:t>
            </a:r>
          </a:p>
        </p:txBody>
      </p:sp>
      <p:pic>
        <p:nvPicPr>
          <p:cNvPr id="8" name="Picture 7">
            <a:extLst>
              <a:ext uri="{FF2B5EF4-FFF2-40B4-BE49-F238E27FC236}">
                <a16:creationId xmlns:a16="http://schemas.microsoft.com/office/drawing/2014/main" id="{BED3F101-40C9-CC74-52DC-5E089C32636B}"/>
              </a:ext>
            </a:extLst>
          </p:cNvPr>
          <p:cNvPicPr>
            <a:picLocks noChangeAspect="1"/>
          </p:cNvPicPr>
          <p:nvPr/>
        </p:nvPicPr>
        <p:blipFill>
          <a:blip r:embed="rId2"/>
          <a:stretch>
            <a:fillRect/>
          </a:stretch>
        </p:blipFill>
        <p:spPr>
          <a:xfrm>
            <a:off x="10019323" y="247521"/>
            <a:ext cx="1574800" cy="1193800"/>
          </a:xfrm>
          <a:prstGeom prst="rect">
            <a:avLst/>
          </a:prstGeom>
        </p:spPr>
      </p:pic>
      <p:sp>
        <p:nvSpPr>
          <p:cNvPr id="10" name="Content Placeholder 9">
            <a:extLst>
              <a:ext uri="{FF2B5EF4-FFF2-40B4-BE49-F238E27FC236}">
                <a16:creationId xmlns:a16="http://schemas.microsoft.com/office/drawing/2014/main" id="{0DF90B90-9695-A7E0-1493-A315D4409982}"/>
              </a:ext>
            </a:extLst>
          </p:cNvPr>
          <p:cNvSpPr>
            <a:spLocks noGrp="1"/>
          </p:cNvSpPr>
          <p:nvPr>
            <p:ph idx="1"/>
          </p:nvPr>
        </p:nvSpPr>
        <p:spPr>
          <a:xfrm>
            <a:off x="381000" y="1825625"/>
            <a:ext cx="11430000" cy="4351338"/>
          </a:xfrm>
        </p:spPr>
        <p:txBody>
          <a:bodyPr>
            <a:noAutofit/>
          </a:bodyPr>
          <a:lstStyle/>
          <a:p>
            <a:pPr marL="0" indent="0">
              <a:buNone/>
            </a:pPr>
            <a:r>
              <a:rPr lang="en-US" sz="1800" b="1" dirty="0">
                <a:effectLst/>
                <a:latin typeface="LibreFranklin"/>
              </a:rPr>
              <a:t>Democrat Identification:</a:t>
            </a:r>
            <a:br>
              <a:rPr lang="en-US" sz="1800" b="1" dirty="0">
                <a:effectLst/>
                <a:latin typeface="LibreFranklin"/>
              </a:rPr>
            </a:br>
            <a:r>
              <a:rPr lang="en-US" sz="1800" b="1" dirty="0">
                <a:effectLst/>
                <a:latin typeface="LibreFranklin"/>
              </a:rPr>
              <a:t>Q3: </a:t>
            </a:r>
            <a:r>
              <a:rPr lang="en-US" sz="1800" b="0" dirty="0">
                <a:effectLst/>
                <a:latin typeface="LibreFranklin"/>
              </a:rPr>
              <a:t>Can we count on your vote for Democrats at all levels of the ballot in November, including to flip the Arizona state legislature? </a:t>
            </a:r>
            <a:endParaRPr lang="en-US" sz="1800" dirty="0">
              <a:effectLst/>
            </a:endParaRPr>
          </a:p>
          <a:p>
            <a:pPr marL="0" indent="0">
              <a:spcBef>
                <a:spcPts val="600"/>
              </a:spcBef>
              <a:buNone/>
            </a:pPr>
            <a:r>
              <a:rPr lang="en-US" sz="1800" dirty="0">
                <a:effectLst/>
                <a:latin typeface="ArialMT"/>
              </a:rPr>
              <a:t>●  </a:t>
            </a:r>
            <a:r>
              <a:rPr lang="en-US" sz="1800" b="0" dirty="0">
                <a:effectLst/>
                <a:latin typeface="LibreFranklin"/>
              </a:rPr>
              <a:t>[If </a:t>
            </a:r>
            <a:r>
              <a:rPr lang="en-US" sz="1800" b="1" dirty="0">
                <a:solidFill>
                  <a:srgbClr val="B5D6A5"/>
                </a:solidFill>
                <a:effectLst/>
                <a:latin typeface="LibreFranklin"/>
              </a:rPr>
              <a:t>DEMOCRAT</a:t>
            </a:r>
            <a:r>
              <a:rPr lang="en-US" sz="1800" b="0" dirty="0">
                <a:effectLst/>
                <a:latin typeface="LibreFranklin"/>
              </a:rPr>
              <a:t>] </a:t>
            </a:r>
            <a:r>
              <a:rPr lang="en-US" sz="1800" i="1" dirty="0">
                <a:effectLst/>
                <a:latin typeface="LibreFranklin"/>
              </a:rPr>
              <a:t>Transition to volunteer ask. </a:t>
            </a:r>
            <a:endParaRPr lang="en-US" sz="1800" dirty="0">
              <a:effectLst/>
            </a:endParaRPr>
          </a:p>
          <a:p>
            <a:pPr marL="0" indent="0">
              <a:spcBef>
                <a:spcPts val="600"/>
              </a:spcBef>
              <a:buNone/>
            </a:pPr>
            <a:r>
              <a:rPr lang="en-US" sz="1800" dirty="0">
                <a:effectLst/>
                <a:latin typeface="ArialMT"/>
              </a:rPr>
              <a:t>●  </a:t>
            </a:r>
            <a:r>
              <a:rPr lang="en-US" sz="1800" b="0" dirty="0">
                <a:effectLst/>
                <a:latin typeface="LibreFranklin"/>
              </a:rPr>
              <a:t>[If </a:t>
            </a:r>
            <a:r>
              <a:rPr lang="en-US" sz="1800" b="1" dirty="0">
                <a:solidFill>
                  <a:srgbClr val="F4AF68"/>
                </a:solidFill>
                <a:effectLst/>
                <a:latin typeface="LibreFranklin"/>
              </a:rPr>
              <a:t>UNDECIDED</a:t>
            </a:r>
            <a:r>
              <a:rPr lang="en-US" sz="1800" b="0" dirty="0">
                <a:effectLst/>
                <a:latin typeface="LibreFranklin"/>
              </a:rPr>
              <a:t>] Totally understand, it’s a big decision. May I ask what’s holding you back from full support right now? </a:t>
            </a:r>
            <a:endParaRPr lang="en-US" sz="1800" dirty="0">
              <a:effectLst/>
            </a:endParaRPr>
          </a:p>
          <a:p>
            <a:pPr marL="0" indent="0">
              <a:spcBef>
                <a:spcPts val="600"/>
              </a:spcBef>
              <a:buNone/>
            </a:pPr>
            <a:r>
              <a:rPr lang="en-US" sz="1800" dirty="0">
                <a:effectLst/>
                <a:latin typeface="ArialMT"/>
              </a:rPr>
              <a:t>●  </a:t>
            </a:r>
            <a:r>
              <a:rPr lang="en-US" sz="1800" b="0" dirty="0">
                <a:effectLst/>
                <a:latin typeface="LibreFranklin"/>
              </a:rPr>
              <a:t>[If </a:t>
            </a:r>
            <a:r>
              <a:rPr lang="en-US" sz="1800" b="1" dirty="0">
                <a:solidFill>
                  <a:srgbClr val="CC0000"/>
                </a:solidFill>
                <a:effectLst/>
                <a:latin typeface="LibreFranklin"/>
              </a:rPr>
              <a:t>REPUBLICAN</a:t>
            </a:r>
            <a:r>
              <a:rPr lang="en-US" sz="1800" b="0" dirty="0">
                <a:effectLst/>
                <a:latin typeface="LibreFranklin"/>
              </a:rPr>
              <a:t>] </a:t>
            </a:r>
            <a:r>
              <a:rPr lang="en-US" sz="1800" dirty="0">
                <a:effectLst/>
                <a:latin typeface="LibreFranklin"/>
              </a:rPr>
              <a:t>Thank you for sharing and for your time. Have a good day. </a:t>
            </a:r>
            <a:r>
              <a:rPr lang="en-US" sz="1800" i="1" dirty="0">
                <a:effectLst/>
                <a:latin typeface="LibreFranklin"/>
              </a:rPr>
              <a:t>End the conversation. </a:t>
            </a:r>
            <a:endParaRPr lang="en-US" sz="1800" dirty="0">
              <a:effectLst/>
            </a:endParaRPr>
          </a:p>
          <a:p>
            <a:pPr marL="0" indent="0">
              <a:buNone/>
            </a:pPr>
            <a:r>
              <a:rPr lang="en-US" sz="1800" b="1" dirty="0">
                <a:effectLst/>
                <a:latin typeface="LibreFranklin"/>
              </a:rPr>
              <a:t>Volunteer Ask:</a:t>
            </a:r>
            <a:br>
              <a:rPr lang="en-US" sz="1800" b="1" dirty="0">
                <a:effectLst/>
                <a:latin typeface="LibreFranklin"/>
              </a:rPr>
            </a:br>
            <a:r>
              <a:rPr lang="en-US" sz="1800" b="1" dirty="0">
                <a:effectLst/>
                <a:latin typeface="LibreFranklin"/>
              </a:rPr>
              <a:t>Q4: </a:t>
            </a:r>
            <a:r>
              <a:rPr lang="en-US" sz="1800" dirty="0">
                <a:effectLst/>
                <a:latin typeface="LibreFranklin"/>
              </a:rPr>
              <a:t>There are lots of ways to get involved with the AZ Democrats here in , and we are going to need all the help we can get to protect democracy and win this election. We’re looking for people to join us in all sorts of ways from knocking doors, making calls, or sharing content online. </a:t>
            </a:r>
            <a:r>
              <a:rPr lang="en-US" sz="1800" b="1" dirty="0">
                <a:effectLst/>
                <a:latin typeface="LibreFranklin"/>
              </a:rPr>
              <a:t>Will you join me in taking action with the campaign? </a:t>
            </a:r>
            <a:endParaRPr lang="en-US" sz="1100" dirty="0">
              <a:effectLst/>
            </a:endParaRPr>
          </a:p>
          <a:p>
            <a:pPr marL="0" indent="0">
              <a:spcBef>
                <a:spcPts val="600"/>
              </a:spcBef>
              <a:buNone/>
            </a:pPr>
            <a:r>
              <a:rPr lang="en-US" sz="1800" dirty="0">
                <a:effectLst/>
                <a:latin typeface="ArialMT"/>
              </a:rPr>
              <a:t>● </a:t>
            </a:r>
            <a:r>
              <a:rPr lang="en-US" sz="1800" dirty="0">
                <a:effectLst/>
                <a:latin typeface="LibreFranklin"/>
              </a:rPr>
              <a:t>[If </a:t>
            </a:r>
            <a:r>
              <a:rPr lang="en-US" sz="1800" b="1" dirty="0">
                <a:solidFill>
                  <a:srgbClr val="68A54C"/>
                </a:solidFill>
                <a:effectLst/>
                <a:latin typeface="LibreFranklin"/>
              </a:rPr>
              <a:t>YES</a:t>
            </a:r>
            <a:r>
              <a:rPr lang="en-US" sz="1800" dirty="0">
                <a:effectLst/>
                <a:latin typeface="LibreFranklin"/>
              </a:rPr>
              <a:t>] Great! I’ll make sure to mark that here and someone from the campaign will reach out to you in the new days </a:t>
            </a:r>
          </a:p>
          <a:p>
            <a:pPr marL="0" indent="0">
              <a:lnSpc>
                <a:spcPct val="100000"/>
              </a:lnSpc>
              <a:spcBef>
                <a:spcPts val="0"/>
              </a:spcBef>
              <a:buNone/>
            </a:pPr>
            <a:r>
              <a:rPr lang="en-US" sz="1800" dirty="0">
                <a:effectLst/>
                <a:latin typeface="ArialMT"/>
              </a:rPr>
              <a:t>●  </a:t>
            </a:r>
            <a:r>
              <a:rPr lang="en-US" sz="1800" dirty="0">
                <a:effectLst/>
                <a:latin typeface="LibreFranklin"/>
              </a:rPr>
              <a:t>[If </a:t>
            </a:r>
            <a:r>
              <a:rPr lang="en-US" sz="1800" b="1" dirty="0">
                <a:solidFill>
                  <a:srgbClr val="F4AF68"/>
                </a:solidFill>
                <a:effectLst/>
                <a:latin typeface="LibreFranklin"/>
              </a:rPr>
              <a:t>MAYBE</a:t>
            </a:r>
            <a:r>
              <a:rPr lang="en-US" sz="1800" dirty="0">
                <a:effectLst/>
                <a:latin typeface="LibreFranklin"/>
              </a:rPr>
              <a:t>] No worries! Why don’t I put you down as a “maybe” and the campaign can follow-up with you in a couple of days. </a:t>
            </a:r>
            <a:endParaRPr lang="en-US" sz="900" dirty="0">
              <a:effectLst/>
            </a:endParaRPr>
          </a:p>
          <a:p>
            <a:pPr marL="0" indent="0">
              <a:spcBef>
                <a:spcPts val="0"/>
              </a:spcBef>
              <a:buNone/>
            </a:pPr>
            <a:r>
              <a:rPr lang="en-US" sz="1800" dirty="0">
                <a:effectLst/>
                <a:latin typeface="ArialMT"/>
              </a:rPr>
              <a:t>●  </a:t>
            </a:r>
            <a:r>
              <a:rPr lang="en-US" sz="1800" dirty="0">
                <a:effectLst/>
                <a:latin typeface="LibreFranklin"/>
              </a:rPr>
              <a:t>[If </a:t>
            </a:r>
            <a:r>
              <a:rPr lang="en-US" sz="1800" b="1" dirty="0">
                <a:solidFill>
                  <a:srgbClr val="CC0000"/>
                </a:solidFill>
                <a:effectLst/>
                <a:latin typeface="LibreFranklin"/>
              </a:rPr>
              <a:t>NO</a:t>
            </a:r>
            <a:r>
              <a:rPr lang="en-US" sz="1800" dirty="0">
                <a:effectLst/>
                <a:latin typeface="LibreFranklin"/>
              </a:rPr>
              <a:t>] No worries! You can always go to </a:t>
            </a:r>
            <a:r>
              <a:rPr lang="en-US" sz="1800" dirty="0" err="1">
                <a:solidFill>
                  <a:srgbClr val="0F54CC"/>
                </a:solidFill>
                <a:effectLst/>
                <a:latin typeface="LibreFranklin"/>
              </a:rPr>
              <a:t>mobilize.us</a:t>
            </a:r>
            <a:r>
              <a:rPr lang="en-US" sz="1800" dirty="0">
                <a:solidFill>
                  <a:srgbClr val="0F54CC"/>
                </a:solidFill>
                <a:effectLst/>
                <a:latin typeface="LibreFranklin"/>
              </a:rPr>
              <a:t>/</a:t>
            </a:r>
            <a:r>
              <a:rPr lang="en-US" sz="1800" dirty="0" err="1">
                <a:solidFill>
                  <a:srgbClr val="0F54CC"/>
                </a:solidFill>
                <a:effectLst/>
                <a:latin typeface="LibreFranklin"/>
              </a:rPr>
              <a:t>jumpstartaz</a:t>
            </a:r>
            <a:r>
              <a:rPr lang="en-US" sz="1800" dirty="0">
                <a:solidFill>
                  <a:srgbClr val="0F54CC"/>
                </a:solidFill>
                <a:effectLst/>
                <a:latin typeface="LibreFranklin"/>
              </a:rPr>
              <a:t> </a:t>
            </a:r>
            <a:r>
              <a:rPr lang="en-US" sz="1800" dirty="0">
                <a:effectLst/>
                <a:latin typeface="LibreFranklin"/>
              </a:rPr>
              <a:t>to find the latest volunteer opportunities. </a:t>
            </a:r>
            <a:endParaRPr lang="en-US" sz="900" dirty="0">
              <a:effectLst/>
            </a:endParaRPr>
          </a:p>
          <a:p>
            <a:pPr marL="0" indent="0">
              <a:buNone/>
            </a:pPr>
            <a:r>
              <a:rPr lang="en-US" sz="1800" b="1" dirty="0">
                <a:effectLst/>
                <a:latin typeface="LibreFranklin"/>
              </a:rPr>
              <a:t>Closing: </a:t>
            </a:r>
            <a:endParaRPr lang="en-US" sz="1100" dirty="0">
              <a:effectLst/>
            </a:endParaRPr>
          </a:p>
          <a:p>
            <a:pPr marL="0" indent="0">
              <a:buNone/>
            </a:pPr>
            <a:r>
              <a:rPr lang="en-US" sz="1800" dirty="0">
                <a:effectLst/>
                <a:latin typeface="LibreFranklin"/>
              </a:rPr>
              <a:t>Thank you so much for taking the time to speak with me today, and have a great day! </a:t>
            </a:r>
          </a:p>
          <a:p>
            <a:pPr marL="0" indent="0">
              <a:buNone/>
            </a:pPr>
            <a:endParaRPr lang="en-US" sz="1100" dirty="0">
              <a:effectLst/>
            </a:endParaRPr>
          </a:p>
        </p:txBody>
      </p:sp>
    </p:spTree>
    <p:extLst>
      <p:ext uri="{BB962C8B-B14F-4D97-AF65-F5344CB8AC3E}">
        <p14:creationId xmlns:p14="http://schemas.microsoft.com/office/powerpoint/2010/main" val="340589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C8A1-675D-9277-6E78-7659F28C1ED7}"/>
              </a:ext>
            </a:extLst>
          </p:cNvPr>
          <p:cNvSpPr>
            <a:spLocks noGrp="1"/>
          </p:cNvSpPr>
          <p:nvPr>
            <p:ph type="title"/>
          </p:nvPr>
        </p:nvSpPr>
        <p:spPr/>
        <p:txBody>
          <a:bodyPr>
            <a:normAutofit fontScale="90000"/>
          </a:bodyPr>
          <a:lstStyle/>
          <a:p>
            <a:r>
              <a:rPr lang="en-US" dirty="0"/>
              <a:t>Join these opportunities to practice and improve your canvassing skills!</a:t>
            </a:r>
          </a:p>
        </p:txBody>
      </p:sp>
      <p:sp>
        <p:nvSpPr>
          <p:cNvPr id="3" name="Content Placeholder 2">
            <a:extLst>
              <a:ext uri="{FF2B5EF4-FFF2-40B4-BE49-F238E27FC236}">
                <a16:creationId xmlns:a16="http://schemas.microsoft.com/office/drawing/2014/main" id="{97462315-B715-C6F2-0541-0814F29C48DA}"/>
              </a:ext>
            </a:extLst>
          </p:cNvPr>
          <p:cNvSpPr>
            <a:spLocks noGrp="1"/>
          </p:cNvSpPr>
          <p:nvPr>
            <p:ph idx="1"/>
          </p:nvPr>
        </p:nvSpPr>
        <p:spPr/>
        <p:txBody>
          <a:bodyPr>
            <a:normAutofit/>
          </a:bodyPr>
          <a:lstStyle/>
          <a:p>
            <a:pPr marL="0" indent="0">
              <a:buNone/>
            </a:pPr>
            <a:r>
              <a:rPr lang="en-US" b="1" dirty="0"/>
              <a:t>Coordinated Campaign Events</a:t>
            </a:r>
          </a:p>
          <a:p>
            <a:r>
              <a:rPr lang="en-US" dirty="0"/>
              <a:t>Saturday, July 20 - 9am-12pm in Tempe - Knock Doors for AZ Dems in Tempe! - </a:t>
            </a:r>
            <a:r>
              <a:rPr lang="en-US" dirty="0">
                <a:hlinkClick r:id="rId2"/>
              </a:rPr>
              <a:t>sign up in Mobilize</a:t>
            </a:r>
            <a:endParaRPr lang="en-US" dirty="0"/>
          </a:p>
          <a:p>
            <a:r>
              <a:rPr lang="en-US" dirty="0"/>
              <a:t>Sunday, July 21-</a:t>
            </a:r>
          </a:p>
          <a:p>
            <a:pPr lvl="1"/>
            <a:r>
              <a:rPr lang="en-US" dirty="0"/>
              <a:t>9am-12pm in Tempe - Knock Doors for AZ Dems in Tempe! - </a:t>
            </a:r>
            <a:r>
              <a:rPr lang="en-US" dirty="0">
                <a:hlinkClick r:id="rId3"/>
              </a:rPr>
              <a:t>sign up in Mobilize</a:t>
            </a:r>
            <a:endParaRPr lang="en-US" dirty="0"/>
          </a:p>
          <a:p>
            <a:pPr lvl="1"/>
            <a:r>
              <a:rPr lang="en-US" dirty="0"/>
              <a:t>4-5pm - Virtual </a:t>
            </a:r>
            <a:r>
              <a:rPr lang="en-US" dirty="0" err="1"/>
              <a:t>OutReach</a:t>
            </a:r>
            <a:r>
              <a:rPr lang="en-US" dirty="0"/>
              <a:t> with AZ Dems! - </a:t>
            </a:r>
            <a:r>
              <a:rPr lang="en-US" dirty="0">
                <a:hlinkClick r:id="rId4"/>
              </a:rPr>
              <a:t>sign up in Mobilize</a:t>
            </a:r>
            <a:br>
              <a:rPr lang="en-US" dirty="0"/>
            </a:br>
            <a:endParaRPr lang="en-US" dirty="0"/>
          </a:p>
        </p:txBody>
      </p:sp>
    </p:spTree>
    <p:extLst>
      <p:ext uri="{BB962C8B-B14F-4D97-AF65-F5344CB8AC3E}">
        <p14:creationId xmlns:p14="http://schemas.microsoft.com/office/powerpoint/2010/main" val="140777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FC7A0D-920C-0306-DC90-1C0CDF04C124}"/>
              </a:ext>
            </a:extLst>
          </p:cNvPr>
          <p:cNvSpPr>
            <a:spLocks noGrp="1"/>
          </p:cNvSpPr>
          <p:nvPr>
            <p:ph type="title"/>
          </p:nvPr>
        </p:nvSpPr>
        <p:spPr/>
        <p:txBody>
          <a:bodyPr>
            <a:normAutofit fontScale="90000"/>
          </a:bodyPr>
          <a:lstStyle/>
          <a:p>
            <a:r>
              <a:rPr lang="en-US" dirty="0" err="1"/>
              <a:t>MiniVan</a:t>
            </a:r>
            <a:r>
              <a:rPr lang="en-US" dirty="0"/>
              <a:t> basics to help you get ready to canvass</a:t>
            </a:r>
          </a:p>
        </p:txBody>
      </p:sp>
      <p:sp>
        <p:nvSpPr>
          <p:cNvPr id="3" name="Content Placeholder 2">
            <a:extLst>
              <a:ext uri="{FF2B5EF4-FFF2-40B4-BE49-F238E27FC236}">
                <a16:creationId xmlns:a16="http://schemas.microsoft.com/office/drawing/2014/main" id="{FE3BEE1F-CE19-6CCB-BE04-170860087F50}"/>
              </a:ext>
            </a:extLst>
          </p:cNvPr>
          <p:cNvSpPr>
            <a:spLocks noGrp="1"/>
          </p:cNvSpPr>
          <p:nvPr>
            <p:ph idx="1"/>
          </p:nvPr>
        </p:nvSpPr>
        <p:spPr>
          <a:xfrm>
            <a:off x="838200" y="1825625"/>
            <a:ext cx="5336058" cy="4351338"/>
          </a:xfrm>
        </p:spPr>
        <p:txBody>
          <a:bodyPr>
            <a:noAutofit/>
          </a:bodyPr>
          <a:lstStyle/>
          <a:p>
            <a:pPr marL="0" indent="0">
              <a:buNone/>
            </a:pPr>
            <a:r>
              <a:rPr lang="en-US" sz="2000" b="1" dirty="0">
                <a:solidFill>
                  <a:schemeClr val="tx2"/>
                </a:solidFill>
              </a:rPr>
              <a:t>What is </a:t>
            </a:r>
            <a:r>
              <a:rPr lang="en-US" sz="2000" b="1" dirty="0" err="1">
                <a:solidFill>
                  <a:schemeClr val="tx2"/>
                </a:solidFill>
              </a:rPr>
              <a:t>MiniVAN</a:t>
            </a:r>
            <a:r>
              <a:rPr lang="en-US" sz="2000" b="1" dirty="0">
                <a:solidFill>
                  <a:schemeClr val="tx2"/>
                </a:solidFill>
              </a:rPr>
              <a:t>?</a:t>
            </a:r>
          </a:p>
          <a:p>
            <a:r>
              <a:rPr lang="en-US" sz="1800" dirty="0" err="1"/>
              <a:t>MiniVAN</a:t>
            </a:r>
            <a:r>
              <a:rPr lang="en-US" sz="1800" dirty="0"/>
              <a:t> is a mobile canvassing application that allows political campaigns and organizations to conduct door-to-door canvassing using smartphones or tablets. </a:t>
            </a:r>
          </a:p>
          <a:p>
            <a:r>
              <a:rPr lang="en-US" sz="1800" dirty="0"/>
              <a:t>It’s the best and most widely used canvassing app in the Democratic and progressive political space. </a:t>
            </a:r>
          </a:p>
          <a:p>
            <a:r>
              <a:rPr lang="en-US" sz="1800" dirty="0"/>
              <a:t>Up and down the ballot, candidates and causes use it to power their traditional or distributed canvassing operations and win elections across the country.</a:t>
            </a:r>
          </a:p>
          <a:p>
            <a:r>
              <a:rPr lang="en-US" sz="1800" dirty="0"/>
              <a:t>To use the platform effectively, there are certain steps you can take to help prepare your volunteers to use the app and share tips to make their canvassing more efficient. </a:t>
            </a:r>
          </a:p>
          <a:p>
            <a:r>
              <a:rPr lang="en-US" sz="1800" dirty="0"/>
              <a:t>We will cover the basics today.</a:t>
            </a:r>
          </a:p>
        </p:txBody>
      </p:sp>
      <p:pic>
        <p:nvPicPr>
          <p:cNvPr id="1026" name="Picture 2" descr="A graphic with text that reads “In 2023, 92% of the 41 million doors knocked were logged through MiniVAN.” ">
            <a:extLst>
              <a:ext uri="{FF2B5EF4-FFF2-40B4-BE49-F238E27FC236}">
                <a16:creationId xmlns:a16="http://schemas.microsoft.com/office/drawing/2014/main" id="{7F53B73B-DE60-3DFD-0C98-9C29D9A81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998" y="2044014"/>
            <a:ext cx="5020802" cy="25104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864DC06-2FBD-945E-0B06-6FC27D853EE8}"/>
              </a:ext>
            </a:extLst>
          </p:cNvPr>
          <p:cNvSpPr txBox="1"/>
          <p:nvPr/>
        </p:nvSpPr>
        <p:spPr>
          <a:xfrm>
            <a:off x="930187" y="6317299"/>
            <a:ext cx="4392549" cy="261610"/>
          </a:xfrm>
          <a:prstGeom prst="rect">
            <a:avLst/>
          </a:prstGeom>
          <a:noFill/>
        </p:spPr>
        <p:txBody>
          <a:bodyPr wrap="none" rtlCol="0">
            <a:spAutoFit/>
          </a:bodyPr>
          <a:lstStyle/>
          <a:p>
            <a:r>
              <a:rPr lang="en-US" sz="1100" dirty="0"/>
              <a:t>Source: </a:t>
            </a:r>
            <a:r>
              <a:rPr lang="en-US" sz="1100" dirty="0" err="1"/>
              <a:t>ngpvan</a:t>
            </a:r>
            <a:r>
              <a:rPr lang="en-US" sz="1100" dirty="0"/>
              <a:t> https://</a:t>
            </a:r>
            <a:r>
              <a:rPr lang="en-US" sz="1100" dirty="0" err="1"/>
              <a:t>www.ngpvan.com</a:t>
            </a:r>
            <a:r>
              <a:rPr lang="en-US" sz="1100" dirty="0"/>
              <a:t>/blog/canvassing-with-minivan/</a:t>
            </a:r>
          </a:p>
        </p:txBody>
      </p:sp>
    </p:spTree>
    <p:extLst>
      <p:ext uri="{BB962C8B-B14F-4D97-AF65-F5344CB8AC3E}">
        <p14:creationId xmlns:p14="http://schemas.microsoft.com/office/powerpoint/2010/main" val="349268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5B31-7431-F834-132A-7F48776CE0A3}"/>
              </a:ext>
            </a:extLst>
          </p:cNvPr>
          <p:cNvSpPr>
            <a:spLocks noGrp="1"/>
          </p:cNvSpPr>
          <p:nvPr>
            <p:ph type="title"/>
          </p:nvPr>
        </p:nvSpPr>
        <p:spPr/>
        <p:txBody>
          <a:bodyPr>
            <a:normAutofit fontScale="90000"/>
          </a:bodyPr>
          <a:lstStyle/>
          <a:p>
            <a:r>
              <a:rPr lang="en-US" dirty="0" err="1"/>
              <a:t>MiniVan</a:t>
            </a:r>
            <a:r>
              <a:rPr lang="en-US" dirty="0"/>
              <a:t> basics to help you get ready to canvass</a:t>
            </a:r>
          </a:p>
        </p:txBody>
      </p:sp>
      <p:sp>
        <p:nvSpPr>
          <p:cNvPr id="3" name="Content Placeholder 2">
            <a:extLst>
              <a:ext uri="{FF2B5EF4-FFF2-40B4-BE49-F238E27FC236}">
                <a16:creationId xmlns:a16="http://schemas.microsoft.com/office/drawing/2014/main" id="{3F74DF0C-A488-91A6-CBCB-EDE656049FDC}"/>
              </a:ext>
            </a:extLst>
          </p:cNvPr>
          <p:cNvSpPr>
            <a:spLocks noGrp="1"/>
          </p:cNvSpPr>
          <p:nvPr>
            <p:ph idx="1"/>
          </p:nvPr>
        </p:nvSpPr>
        <p:spPr/>
        <p:txBody>
          <a:bodyPr/>
          <a:lstStyle/>
          <a:p>
            <a:r>
              <a:rPr lang="en-US" dirty="0"/>
              <a:t>Getting started …</a:t>
            </a:r>
          </a:p>
        </p:txBody>
      </p:sp>
      <p:graphicFrame>
        <p:nvGraphicFramePr>
          <p:cNvPr id="4" name="Diagram 3">
            <a:extLst>
              <a:ext uri="{FF2B5EF4-FFF2-40B4-BE49-F238E27FC236}">
                <a16:creationId xmlns:a16="http://schemas.microsoft.com/office/drawing/2014/main" id="{C086D99A-FD8F-9850-C603-73ED5480BE7D}"/>
              </a:ext>
            </a:extLst>
          </p:cNvPr>
          <p:cNvGraphicFramePr/>
          <p:nvPr>
            <p:extLst>
              <p:ext uri="{D42A27DB-BD31-4B8C-83A1-F6EECF244321}">
                <p14:modId xmlns:p14="http://schemas.microsoft.com/office/powerpoint/2010/main" val="2624063106"/>
              </p:ext>
            </p:extLst>
          </p:nvPr>
        </p:nvGraphicFramePr>
        <p:xfrm>
          <a:off x="930188" y="2863350"/>
          <a:ext cx="10423612" cy="540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5">
            <a:extLst>
              <a:ext uri="{FF2B5EF4-FFF2-40B4-BE49-F238E27FC236}">
                <a16:creationId xmlns:a16="http://schemas.microsoft.com/office/drawing/2014/main" id="{4325AEA0-8198-26BD-380E-A0CB48EA83D5}"/>
              </a:ext>
            </a:extLst>
          </p:cNvPr>
          <p:cNvGraphicFramePr>
            <a:graphicFrameLocks noGrp="1"/>
          </p:cNvGraphicFramePr>
          <p:nvPr>
            <p:extLst>
              <p:ext uri="{D42A27DB-BD31-4B8C-83A1-F6EECF244321}">
                <p14:modId xmlns:p14="http://schemas.microsoft.com/office/powerpoint/2010/main" val="1057325149"/>
              </p:ext>
            </p:extLst>
          </p:nvPr>
        </p:nvGraphicFramePr>
        <p:xfrm>
          <a:off x="930187" y="3657600"/>
          <a:ext cx="10423612" cy="1977081"/>
        </p:xfrm>
        <a:graphic>
          <a:graphicData uri="http://schemas.openxmlformats.org/drawingml/2006/table">
            <a:tbl>
              <a:tblPr firstRow="1" bandRow="1">
                <a:tableStyleId>{2D5ABB26-0587-4C30-8999-92F81FD0307C}</a:tableStyleId>
              </a:tblPr>
              <a:tblGrid>
                <a:gridCol w="1689445">
                  <a:extLst>
                    <a:ext uri="{9D8B030D-6E8A-4147-A177-3AD203B41FA5}">
                      <a16:colId xmlns:a16="http://schemas.microsoft.com/office/drawing/2014/main" val="1778460528"/>
                    </a:ext>
                  </a:extLst>
                </a:gridCol>
                <a:gridCol w="543698">
                  <a:extLst>
                    <a:ext uri="{9D8B030D-6E8A-4147-A177-3AD203B41FA5}">
                      <a16:colId xmlns:a16="http://schemas.microsoft.com/office/drawing/2014/main" val="192964868"/>
                    </a:ext>
                  </a:extLst>
                </a:gridCol>
                <a:gridCol w="1680519">
                  <a:extLst>
                    <a:ext uri="{9D8B030D-6E8A-4147-A177-3AD203B41FA5}">
                      <a16:colId xmlns:a16="http://schemas.microsoft.com/office/drawing/2014/main" val="563823564"/>
                    </a:ext>
                  </a:extLst>
                </a:gridCol>
                <a:gridCol w="494270">
                  <a:extLst>
                    <a:ext uri="{9D8B030D-6E8A-4147-A177-3AD203B41FA5}">
                      <a16:colId xmlns:a16="http://schemas.microsoft.com/office/drawing/2014/main" val="1350052151"/>
                    </a:ext>
                  </a:extLst>
                </a:gridCol>
                <a:gridCol w="1779373">
                  <a:extLst>
                    <a:ext uri="{9D8B030D-6E8A-4147-A177-3AD203B41FA5}">
                      <a16:colId xmlns:a16="http://schemas.microsoft.com/office/drawing/2014/main" val="3267985134"/>
                    </a:ext>
                  </a:extLst>
                </a:gridCol>
                <a:gridCol w="457200">
                  <a:extLst>
                    <a:ext uri="{9D8B030D-6E8A-4147-A177-3AD203B41FA5}">
                      <a16:colId xmlns:a16="http://schemas.microsoft.com/office/drawing/2014/main" val="2063230462"/>
                    </a:ext>
                  </a:extLst>
                </a:gridCol>
                <a:gridCol w="1655805">
                  <a:extLst>
                    <a:ext uri="{9D8B030D-6E8A-4147-A177-3AD203B41FA5}">
                      <a16:colId xmlns:a16="http://schemas.microsoft.com/office/drawing/2014/main" val="1399503355"/>
                    </a:ext>
                  </a:extLst>
                </a:gridCol>
                <a:gridCol w="531341">
                  <a:extLst>
                    <a:ext uri="{9D8B030D-6E8A-4147-A177-3AD203B41FA5}">
                      <a16:colId xmlns:a16="http://schemas.microsoft.com/office/drawing/2014/main" val="4052901675"/>
                    </a:ext>
                  </a:extLst>
                </a:gridCol>
                <a:gridCol w="1591961">
                  <a:extLst>
                    <a:ext uri="{9D8B030D-6E8A-4147-A177-3AD203B41FA5}">
                      <a16:colId xmlns:a16="http://schemas.microsoft.com/office/drawing/2014/main" val="2503980536"/>
                    </a:ext>
                  </a:extLst>
                </a:gridCol>
              </a:tblGrid>
              <a:tr h="1977081">
                <a:tc>
                  <a:txBody>
                    <a:bodyPr/>
                    <a:lstStyle/>
                    <a:p>
                      <a:r>
                        <a:rPr lang="en-US" sz="1600" dirty="0"/>
                        <a:t>Download the canvassing app from your device's app store and install it.</a:t>
                      </a:r>
                    </a:p>
                  </a:txBody>
                  <a:tcPr/>
                </a:tc>
                <a:tc>
                  <a:txBody>
                    <a:bodyPr/>
                    <a:lstStyle/>
                    <a:p>
                      <a:endParaRPr lang="en-US" sz="1600" dirty="0"/>
                    </a:p>
                  </a:txBody>
                  <a:tcPr/>
                </a:tc>
                <a:tc>
                  <a:txBody>
                    <a:bodyPr/>
                    <a:lstStyle/>
                    <a:p>
                      <a:r>
                        <a:rPr lang="en-US" sz="1600" dirty="0"/>
                        <a:t>Open the app, sign up with your details, and verify your email. If you have an account, log in.</a:t>
                      </a:r>
                    </a:p>
                  </a:txBody>
                  <a:tcPr/>
                </a:tc>
                <a:tc>
                  <a:txBody>
                    <a:bodyPr/>
                    <a:lstStyle/>
                    <a:p>
                      <a:endParaRPr lang="en-US" sz="1600" dirty="0"/>
                    </a:p>
                  </a:txBody>
                  <a:tcPr/>
                </a:tc>
                <a:tc>
                  <a:txBody>
                    <a:bodyPr/>
                    <a:lstStyle/>
                    <a:p>
                      <a:r>
                        <a:rPr lang="en-US" sz="1600" dirty="0"/>
                        <a:t>Navigate to enter the unique code and view the </a:t>
                      </a:r>
                      <a:br>
                        <a:rPr lang="en-US" sz="1600" dirty="0"/>
                      </a:br>
                      <a:r>
                        <a:rPr lang="en-US" sz="1600" dirty="0"/>
                        <a:t>list of households and routes for your canvassing efforts.</a:t>
                      </a:r>
                    </a:p>
                  </a:txBody>
                  <a:tcPr/>
                </a:tc>
                <a:tc>
                  <a:txBody>
                    <a:bodyPr/>
                    <a:lstStyle/>
                    <a:p>
                      <a:endParaRPr lang="en-US" sz="1600" dirty="0"/>
                    </a:p>
                  </a:txBody>
                  <a:tcPr/>
                </a:tc>
                <a:tc>
                  <a:txBody>
                    <a:bodyPr/>
                    <a:lstStyle/>
                    <a:p>
                      <a:r>
                        <a:rPr lang="en-US" sz="1600" dirty="0"/>
                        <a:t>Select a household, introduce yourself, follow the script, and record responses in the app.</a:t>
                      </a:r>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Return to the main menu to finish and to </a:t>
                      </a:r>
                      <a:br>
                        <a:rPr lang="en-US" sz="1600" dirty="0"/>
                      </a:br>
                      <a:r>
                        <a:rPr lang="en-US" sz="1600" dirty="0"/>
                        <a:t>sync your data and complete your canvassing.</a:t>
                      </a:r>
                    </a:p>
                  </a:txBody>
                  <a:tcPr/>
                </a:tc>
                <a:extLst>
                  <a:ext uri="{0D108BD9-81ED-4DB2-BD59-A6C34878D82A}">
                    <a16:rowId xmlns:a16="http://schemas.microsoft.com/office/drawing/2014/main" val="3054365645"/>
                  </a:ext>
                </a:extLst>
              </a:tr>
            </a:tbl>
          </a:graphicData>
        </a:graphic>
      </p:graphicFrame>
      <p:sp>
        <p:nvSpPr>
          <p:cNvPr id="6" name="TextBox 5">
            <a:extLst>
              <a:ext uri="{FF2B5EF4-FFF2-40B4-BE49-F238E27FC236}">
                <a16:creationId xmlns:a16="http://schemas.microsoft.com/office/drawing/2014/main" id="{569606C7-78A4-205B-1F4E-46CB8028A081}"/>
              </a:ext>
            </a:extLst>
          </p:cNvPr>
          <p:cNvSpPr txBox="1"/>
          <p:nvPr/>
        </p:nvSpPr>
        <p:spPr>
          <a:xfrm>
            <a:off x="930187" y="6317299"/>
            <a:ext cx="7080785" cy="261610"/>
          </a:xfrm>
          <a:prstGeom prst="rect">
            <a:avLst/>
          </a:prstGeom>
          <a:noFill/>
        </p:spPr>
        <p:txBody>
          <a:bodyPr wrap="none" rtlCol="0">
            <a:spAutoFit/>
          </a:bodyPr>
          <a:lstStyle/>
          <a:p>
            <a:r>
              <a:rPr lang="en-US" sz="1100" dirty="0"/>
              <a:t>Source: PA Dems https://</a:t>
            </a:r>
            <a:r>
              <a:rPr lang="en-US" sz="1100" dirty="0" err="1"/>
              <a:t>www.padems.org</a:t>
            </a:r>
            <a:r>
              <a:rPr lang="en-US" sz="1100" dirty="0"/>
              <a:t>/wp-content/uploads/2020/10/PA-FINAL-Canvass-</a:t>
            </a:r>
            <a:r>
              <a:rPr lang="en-US" sz="1100" dirty="0" err="1"/>
              <a:t>MiniVAN</a:t>
            </a:r>
            <a:r>
              <a:rPr lang="en-US" sz="1100" dirty="0"/>
              <a:t>-Users-</a:t>
            </a:r>
            <a:r>
              <a:rPr lang="en-US" sz="1100" dirty="0" err="1"/>
              <a:t>Guide.pdf</a:t>
            </a:r>
            <a:r>
              <a:rPr lang="en-US" sz="1100" dirty="0"/>
              <a:t>  </a:t>
            </a:r>
          </a:p>
        </p:txBody>
      </p:sp>
    </p:spTree>
    <p:extLst>
      <p:ext uri="{BB962C8B-B14F-4D97-AF65-F5344CB8AC3E}">
        <p14:creationId xmlns:p14="http://schemas.microsoft.com/office/powerpoint/2010/main" val="38390350"/>
      </p:ext>
    </p:extLst>
  </p:cSld>
  <p:clrMapOvr>
    <a:masterClrMapping/>
  </p:clrMapOvr>
</p:sld>
</file>

<file path=ppt/theme/theme1.xml><?xml version="1.0" encoding="utf-8"?>
<a:theme xmlns:a="http://schemas.openxmlformats.org/drawingml/2006/main" name="Office Theme">
  <a:themeElements>
    <a:clrScheme name="LD8">
      <a:dk1>
        <a:srgbClr val="424242"/>
      </a:dk1>
      <a:lt1>
        <a:srgbClr val="FFFFFF"/>
      </a:lt1>
      <a:dk2>
        <a:srgbClr val="2A4778"/>
      </a:dk2>
      <a:lt2>
        <a:srgbClr val="EAEAEA"/>
      </a:lt2>
      <a:accent1>
        <a:srgbClr val="3A649B"/>
      </a:accent1>
      <a:accent2>
        <a:srgbClr val="FCAF40"/>
      </a:accent2>
      <a:accent3>
        <a:srgbClr val="5690D5"/>
      </a:accent3>
      <a:accent4>
        <a:srgbClr val="C0504D"/>
      </a:accent4>
      <a:accent5>
        <a:srgbClr val="4BACC6"/>
      </a:accent5>
      <a:accent6>
        <a:srgbClr val="FFD478"/>
      </a:accent6>
      <a:hlink>
        <a:srgbClr val="5491D4"/>
      </a:hlink>
      <a:folHlink>
        <a:srgbClr val="4AACC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D8_Template" id="{EA44FDE5-644D-B740-8292-DA6F3D9D63A7}" vid="{D2877A40-C539-CC43-AB4E-F1CFBFB7D2D7}"/>
    </a:ext>
  </a:extLst>
</a:theme>
</file>

<file path=docProps/app.xml><?xml version="1.0" encoding="utf-8"?>
<Properties xmlns="http://schemas.openxmlformats.org/officeDocument/2006/extended-properties" xmlns:vt="http://schemas.openxmlformats.org/officeDocument/2006/docPropsVTypes">
  <Template>Office Theme</Template>
  <TotalTime>1560</TotalTime>
  <Words>2034</Words>
  <Application>Microsoft Macintosh PowerPoint</Application>
  <PresentationFormat>Widescreen</PresentationFormat>
  <Paragraphs>139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ArialMT</vt:lpstr>
      <vt:lpstr>Calibri</vt:lpstr>
      <vt:lpstr>Calibri Light</vt:lpstr>
      <vt:lpstr>LibreFranklin</vt:lpstr>
      <vt:lpstr>Wingdings</vt:lpstr>
      <vt:lpstr>Office Theme</vt:lpstr>
      <vt:lpstr>Canvassing with the Pros</vt:lpstr>
      <vt:lpstr>Welcome!</vt:lpstr>
      <vt:lpstr>What we will cover in this session:</vt:lpstr>
      <vt:lpstr>Our goals for the session</vt:lpstr>
      <vt:lpstr>Canvassing with Jared Goldberg</vt:lpstr>
      <vt:lpstr>Canvassing with Jared Goldberg</vt:lpstr>
      <vt:lpstr>Join these opportunities to practice and improve your canvassing skills!</vt:lpstr>
      <vt:lpstr>MiniVan basics to help you get ready to canvass</vt:lpstr>
      <vt:lpstr>MiniVan basics to help you get ready to canvass</vt:lpstr>
      <vt:lpstr>Download the canvassing app from your  device's app store and install it.</vt:lpstr>
      <vt:lpstr>Open the app, sign up with your details, and  verify your email. If you have an account, log in.</vt:lpstr>
      <vt:lpstr>Navigate to enter the unique code and view the  list of households and routes for your canvassing efforts.</vt:lpstr>
      <vt:lpstr>Navigate to enter the unique code and view the  list of households and routes for your canvassing efforts.</vt:lpstr>
      <vt:lpstr>Navigate to enter the unique code and view the  list of households and routes for your canvassing efforts.</vt:lpstr>
      <vt:lpstr>Select a household, introduce yourself,  follow the script, and record responses in the app.</vt:lpstr>
      <vt:lpstr>Select a household, introduce yourself,  follow the script, and record responses in the app. </vt:lpstr>
      <vt:lpstr>Return to the main menu to finish and to  sync your data and complete your canvassing.</vt:lpstr>
      <vt:lpstr>General reminders</vt:lpstr>
      <vt:lpstr>Q &amp; A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Canvassing with the Pros</dc:title>
  <dc:creator>Edu Trainer</dc:creator>
  <cp:lastModifiedBy>Edu Trainer</cp:lastModifiedBy>
  <cp:revision>25</cp:revision>
  <dcterms:created xsi:type="dcterms:W3CDTF">2024-07-18T16:39:46Z</dcterms:created>
  <dcterms:modified xsi:type="dcterms:W3CDTF">2024-07-19T18:40:09Z</dcterms:modified>
</cp:coreProperties>
</file>